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7" r:id="rId5"/>
    <p:sldMasterId id="2147483698" r:id="rId6"/>
    <p:sldMasterId id="214748369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</p:sldIdLst>
  <p:sldSz cy="5143500" cx="9144000"/>
  <p:notesSz cx="6858000" cy="9144000"/>
  <p:embeddedFontLst>
    <p:embeddedFont>
      <p:font typeface="Rubik Medium"/>
      <p:regular r:id="rId70"/>
      <p:bold r:id="rId71"/>
      <p:italic r:id="rId72"/>
      <p:boldItalic r:id="rId73"/>
    </p:embeddedFont>
    <p:embeddedFont>
      <p:font typeface="Rubik Light"/>
      <p:regular r:id="rId74"/>
      <p:bold r:id="rId75"/>
      <p:italic r:id="rId76"/>
      <p:boldItalic r:id="rId77"/>
    </p:embeddedFont>
    <p:embeddedFont>
      <p:font typeface="Lato"/>
      <p:regular r:id="rId78"/>
      <p:bold r:id="rId79"/>
      <p:italic r:id="rId80"/>
      <p:boldItalic r:id="rId81"/>
    </p:embeddedFont>
    <p:embeddedFont>
      <p:font typeface="Rubik"/>
      <p:regular r:id="rId82"/>
      <p:bold r:id="rId83"/>
      <p:italic r:id="rId84"/>
      <p:boldItalic r:id="rId85"/>
    </p:embeddedFont>
    <p:embeddedFont>
      <p:font typeface="Helvetica Neue Light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2F253D8-833E-4D88-AEC2-308D69314E0E}">
  <a:tblStyle styleId="{F2F253D8-833E-4D88-AEC2-308D69314E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ubik-italic.fntdata"/><Relationship Id="rId83" Type="http://schemas.openxmlformats.org/officeDocument/2006/relationships/font" Target="fonts/Rubik-bold.fntdata"/><Relationship Id="rId42" Type="http://schemas.openxmlformats.org/officeDocument/2006/relationships/slide" Target="slides/slide34.xml"/><Relationship Id="rId86" Type="http://schemas.openxmlformats.org/officeDocument/2006/relationships/font" Target="fonts/HelveticaNeueLight-regular.fntdata"/><Relationship Id="rId41" Type="http://schemas.openxmlformats.org/officeDocument/2006/relationships/slide" Target="slides/slide33.xml"/><Relationship Id="rId85" Type="http://schemas.openxmlformats.org/officeDocument/2006/relationships/font" Target="fonts/Rubik-boldItalic.fntdata"/><Relationship Id="rId44" Type="http://schemas.openxmlformats.org/officeDocument/2006/relationships/slide" Target="slides/slide36.xml"/><Relationship Id="rId88" Type="http://schemas.openxmlformats.org/officeDocument/2006/relationships/font" Target="fonts/HelveticaNeueLight-italic.fntdata"/><Relationship Id="rId43" Type="http://schemas.openxmlformats.org/officeDocument/2006/relationships/slide" Target="slides/slide35.xml"/><Relationship Id="rId87" Type="http://schemas.openxmlformats.org/officeDocument/2006/relationships/font" Target="fonts/HelveticaNeueLight-bold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Light-boldItalic.fntdata"/><Relationship Id="rId80" Type="http://schemas.openxmlformats.org/officeDocument/2006/relationships/font" Target="fonts/Lato-italic.fntdata"/><Relationship Id="rId82" Type="http://schemas.openxmlformats.org/officeDocument/2006/relationships/font" Target="fonts/Rubik-regular.fntdata"/><Relationship Id="rId81" Type="http://schemas.openxmlformats.org/officeDocument/2006/relationships/font" Target="fonts/Lato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RubikMedium-boldItalic.fntdata"/><Relationship Id="rId72" Type="http://schemas.openxmlformats.org/officeDocument/2006/relationships/font" Target="fonts/RubikMedium-italic.fntdata"/><Relationship Id="rId31" Type="http://schemas.openxmlformats.org/officeDocument/2006/relationships/slide" Target="slides/slide23.xml"/><Relationship Id="rId75" Type="http://schemas.openxmlformats.org/officeDocument/2006/relationships/font" Target="fonts/RubikLight-bold.fntdata"/><Relationship Id="rId30" Type="http://schemas.openxmlformats.org/officeDocument/2006/relationships/slide" Target="slides/slide22.xml"/><Relationship Id="rId74" Type="http://schemas.openxmlformats.org/officeDocument/2006/relationships/font" Target="fonts/RubikLight-regular.fntdata"/><Relationship Id="rId33" Type="http://schemas.openxmlformats.org/officeDocument/2006/relationships/slide" Target="slides/slide25.xml"/><Relationship Id="rId77" Type="http://schemas.openxmlformats.org/officeDocument/2006/relationships/font" Target="fonts/RubikLight-boldItalic.fntdata"/><Relationship Id="rId32" Type="http://schemas.openxmlformats.org/officeDocument/2006/relationships/slide" Target="slides/slide24.xml"/><Relationship Id="rId76" Type="http://schemas.openxmlformats.org/officeDocument/2006/relationships/font" Target="fonts/RubikLight-italic.fntdata"/><Relationship Id="rId35" Type="http://schemas.openxmlformats.org/officeDocument/2006/relationships/slide" Target="slides/slide27.xml"/><Relationship Id="rId79" Type="http://schemas.openxmlformats.org/officeDocument/2006/relationships/font" Target="fonts/Lato-bold.fntdata"/><Relationship Id="rId34" Type="http://schemas.openxmlformats.org/officeDocument/2006/relationships/slide" Target="slides/slide26.xml"/><Relationship Id="rId78" Type="http://schemas.openxmlformats.org/officeDocument/2006/relationships/font" Target="fonts/Lato-regular.fntdata"/><Relationship Id="rId71" Type="http://schemas.openxmlformats.org/officeDocument/2006/relationships/font" Target="fonts/RubikMedium-bold.fntdata"/><Relationship Id="rId70" Type="http://schemas.openxmlformats.org/officeDocument/2006/relationships/font" Target="fonts/RubikMedium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d.com/talks/rajiv_maheswaran_the_math_behind_basketball_s_wildest_moves?utm_campaign=tedspread&amp;utm_medium=referral&amp;utm_source=tedcomshare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d.com/talks/rajiv_maheswaran_the_math_behind_basketball_s_wildest_moves?utm_campaign=tedspread&amp;utm_medium=referral&amp;utm_source=tedcomshare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d.com/talks/rajiv_maheswaran_the_math_behind_basketball_s_wildest_moves?utm_campaign=tedspread&amp;utm_medium=referral&amp;utm_source=tedcomshare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J6Sp8zOjxyOxCHEJ4Se9xZebvY4RxmlpP0sNvlZscU/edit#slide=id.g6d7104af44_0_217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d868882fe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d868882fe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868882fe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868882fe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Clave</a:t>
            </a: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 no es requisito excluyente que las presentaciones sean sobre los proyectos terminados, pueden contar sobre lo que llegaron a hacer (aunque no sea un final). 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Lleven a los/as estudiantes a pensar en esto como una preparación para el mundo real, donde se presentan proyectos y trabajos todo el tiempo, y que estar entrenados para eso es un gran diferencial-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d868882fe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d868882fe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d868882fe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d868882fe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d868882fe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d868882fe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868882fe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868882fe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d868882fe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d868882fe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868882fe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868882fe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d868882fe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d868882fe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Mentores: es importante que muestren ejemplos de presentaciones o proyectos que crean pueden servir como inspiración. Aquí les dejamos algunos ejemplos: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/>
              </a:rPr>
              <a:t>The math behind basketball’s wildest moves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d868882fe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d868882fe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Mentores: es importante que muestren ejemplos de presentaciones o proyectos que crean pueden servir como inspiración. Aquí les dejamos algunos ejemplos: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/>
              </a:rPr>
              <a:t>The math behind basketball’s wildest moves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d868882fe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d868882fe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Mentores: es importante que muestren ejemplos de presentaciones o proyectos que crean pueden servir como inspiración. Aquí les dejamos algunos ejemplos: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1155CC"/>
                </a:solidFill>
                <a:highlight>
                  <a:srgbClr val="FFFFFF"/>
                </a:highlight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/>
              </a:rPr>
              <a:t>The math behind basketball’s wildest moves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868882fe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868882fe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868882fe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868882fe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ubik"/>
                <a:ea typeface="Rubik"/>
                <a:cs typeface="Rubik"/>
                <a:sym typeface="Rubik"/>
              </a:rPr>
              <a:t>MENTORES: acá es importante la sugerencia que puedan hacer respecto de lo que conviene hacer.</a:t>
            </a:r>
            <a:endParaRPr b="1" sz="18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¡Muestren alguna presentación y/o trabajo suyo!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d868882fe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d868882fe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d868882fe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d868882fe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d868882fe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d868882fe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868882fe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868882fe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MENTORES / TUTORES: definan cantidad de tiempo según cantidad de estudiantes en el curso.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No hagan más de 10 minutos por estudiante (incluyendo feedback) porque se va a hacer muy tedioso.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Si el curso tiene más de 15 estudiantes, estas son algunas alternativas: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-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hacerlo en 2 clases distintas para que no se haga muy tedioso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-"/>
            </a:pPr>
            <a:r>
              <a:rPr lang="es" sz="1600">
                <a:latin typeface="Rubik"/>
                <a:ea typeface="Rubik"/>
                <a:cs typeface="Rubik"/>
                <a:sym typeface="Rubik"/>
              </a:rPr>
              <a:t>que no presenten todos, y decir que en el próximo proyecto presentarán otros (sugerimos combinar algunos muy avanzados con otros menos avanzados)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d868882fe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d868882fe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d868882fe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d868882fe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d868882fe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d868882fe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d868882fe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d868882fe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d868882fe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d868882fe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d868882fe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d868882fe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propuesta, pero ver diapositiva siguiente.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Presentaciones Orales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Clases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training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Consultas Entrega 01 y Lanzamiento Entrega 02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(10 minutos)</a:t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d868882fe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d868882fe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d868882fe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d868882fe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d868882fe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d868882fe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d868882fe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6d868882fe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d868882fe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d868882fe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d868882fe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d868882fe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d868882fe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6d868882fe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d868882fe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d868882fe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d868882fe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d868882fe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d868882fe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d868882fe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d868882fe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d868882fe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/ Tutores: si quieren, pueden mostrar el </a:t>
            </a:r>
            <a:r>
              <a:rPr b="1" lang="es">
                <a:solidFill>
                  <a:srgbClr val="E1446D"/>
                </a:solidFill>
              </a:rPr>
              <a:t>plan de estudios y el cronograma de encuentros</a:t>
            </a:r>
            <a:r>
              <a:rPr lang="es"/>
              <a:t> para profundizar sobre los contenidos y temas a ver en cada encuentro / semana: </a:t>
            </a:r>
            <a:r>
              <a:rPr lang="es" u="sng">
                <a:solidFill>
                  <a:schemeClr val="accent5"/>
                </a:solidFill>
                <a:hlinkClick r:id="rId2"/>
              </a:rPr>
              <a:t>https://docs.google.com/presentation/d/1yJ6Sp8zOjxyOxCHEJ4Se9xZebvY4RxmlpP0sNvlZscU/edit#slide=id.g6d7104af44_0_217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Arrancamos oficialmente con los contenidos. Apuntamos al análisis exploratorio de Datos, EDA por su siglas en inglés. Remarcamos que es una etapa fundamental del trabajo de Data Science, y muchas veces muy entretenida. Un buen análisis exploratorio, sin modelos de por medio, es un “entregable” en sí mismo. En muchos ámbitos un buen análisis exploratorio es tanto o más importante que ajustar un modelo. Muchas veces el trabajo del Data Scientist termina ahí, ya sea porque con esta información ya alcanza para responder las preguntas planteadas o tomar una decisión informada.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d868882fe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d868882fe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d868882fe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d868882fe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d868882fe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6d868882fe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d868882fe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d868882fe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d868882fe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d868882fe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868882fe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868882fe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d868882fe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d868882fe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d868882fe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d868882fe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6d868882fe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6d868882fe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d868882fe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6d868882fe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868882fe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868882fe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transformación de datos con Pandas y el de funciones.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d868882fe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d868882fe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d868882fe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d868882fe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d868882fe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d868882fe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d868882fe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d868882fe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d868882fe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6d868882fe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d868882fe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d868882fe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6d868882fe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6d868882fe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d868882fe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d868882fe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Presentar que vamos a hablar de la Entrega 1 y pasar a la siguiente slide donde detallamos la actividad a realizar</a:t>
            </a:r>
            <a:endParaRPr sz="18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6d868882fe_0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6d868882fe_0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Objetivo: que los/as estudiantes empiecen a reconocer las dudas sobre el proyecto y que compartan entre todos/as las dudas como clase.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Como mentores/as y tutores/as, pueden cambiar la actividad que proponemos siempre y cuando respete el objetivo y el tiempo pautado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(máximo 40 minutos).</a:t>
            </a:r>
            <a:r>
              <a:rPr b="1" lang="es" sz="1400">
                <a:latin typeface="Rubik"/>
                <a:ea typeface="Rubik"/>
                <a:cs typeface="Rubik"/>
                <a:sym typeface="Rubik"/>
              </a:rPr>
              <a:t> </a:t>
            </a:r>
            <a:endParaRPr b="1"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¿CÓMO SIENTEN QUE VIENEN? (aprox. 5 mins para explicar)</a:t>
            </a:r>
            <a:endParaRPr b="1" sz="1200"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El objetivo de la actividad que vamos a realizar es que pongamos sobre la mesa las dudas que tienen sobre el proyecto y que compartan entre todos/as las dudas como clase.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100"/>
              <a:buFont typeface="Rubik"/>
              <a:buAutoNum type="alphaLcParenR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TIP: evaluar si sirve que en ese momento todos/as abran la guía del proyecto y lo que hayan hecho hasta ahora de su proyecto.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MIS DUDAS LAS CONTESTAN OTROS/AS ESTUDIANTES (aprox. 30 minutos)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Tienen 5 minutos para escribir todas las dudas que tienen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TIP: es importante que presten atención a las dudas de otros/as, ya que pueden ser dudas de ustedes también + EN LA MEDIDA DE LO POSIBLE, QUE TODOS/AS HABLEN (YA SEA HACIENDO UNA PREGUNTA O CONTESTANDO).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Ahora vamos de a uno/a y deben decir la duda que tiene en voz alta. Otro/a estudiante será el/la encargado/a de responder. Los/as mentores/as podrán ampliar información de ser necesario, PERO DEBEN DEJAR CONTESTAR A OTROS/AS ESTUDIANTES PRIMERO.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rabicParenR"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BAJADA / REFLEXIÓN (aprox. 5 minutos)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Preguntar: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Resolvieron las dudas que tenían?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¿Aparecieron nuevas?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alpha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Reflexión: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poder entender mis propias dudas y comunicarlas abiertamente me ayuda a conocer mis puntos ciegos, pero también aquellas cosas en las que todavía no me puse a trabajar de lleno. Pero también puede ayudar a otro/a a ver preguntas o dudas que no se le habían ocurrido.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"/>
              <a:buAutoNum type="romanLcParenR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Explicar a otro/a complementa el aprendizaje, ya que pone a prueba lo que yo mismo sé y mi capacidad para transmitirlo al equipo </a:t>
            </a:r>
            <a:r>
              <a:rPr b="1" lang="es">
                <a:latin typeface="Rubik"/>
                <a:ea typeface="Rubik"/>
                <a:cs typeface="Rubik"/>
                <a:sym typeface="Rubik"/>
              </a:rPr>
              <a:t>(en la industria y en el trabajo de un data scientist, esto es vital!!!).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Como equipo docente evaluar: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¿Pudimos evacuar todas las dudas? ¿hay algún concepto que debamos reforzar la semana que viene?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6d868882fe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6d868882fe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Podemos loguearnos en la plataforma y mostrarles dónde pueden encontrar cada recurso. Si hay tiempo, dedicarle al menos media hora para que empiecen a trabajar en la entrega y asegurarse que no tienen ningún inconveniente.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d868882fe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d868882fe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ubik"/>
                <a:ea typeface="Rubik"/>
                <a:cs typeface="Rubik"/>
                <a:sym typeface="Rubik"/>
              </a:rPr>
              <a:t>La idea es que cada DEMO se haga al finalizar cada bloque de carrera. Formalizamos este espacio para que las y los estudiantes puedan organizar sus tiempos de acuerdo a deadlines; aprender a contar la historia de sus proyectos; abrirse a compartir con otros y otras para seguir aprendiendo. </a:t>
            </a:r>
            <a:endParaRPr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Rubik"/>
                <a:ea typeface="Rubik"/>
                <a:cs typeface="Rubik"/>
                <a:sym typeface="Rubik"/>
              </a:rPr>
              <a:t>Mentores: piensen, ¿qué creen que es importante que un/a desarrollador/a sepa en relación a los temas vistos para estar en condiciones de aplicar a trabajos como desarrollador?</a:t>
            </a:r>
            <a:endParaRPr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ubik"/>
                <a:ea typeface="Rubik"/>
                <a:cs typeface="Rubik"/>
                <a:sym typeface="Rubik"/>
              </a:rPr>
              <a:t>Las slides que siguen ofrecen consejos para preparar sus presentaciones. </a:t>
            </a:r>
            <a:endParaRPr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ubik"/>
                <a:ea typeface="Rubik"/>
                <a:cs typeface="Rubik"/>
                <a:sym typeface="Rubik"/>
              </a:rPr>
              <a:t>Antes de empezar cada DEMO se darán las pautas para dar feedback. </a:t>
            </a:r>
            <a:endParaRPr b="1"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u="sng">
                <a:latin typeface="Rubik"/>
                <a:ea typeface="Rubik"/>
                <a:cs typeface="Rubik"/>
                <a:sym typeface="Rubik"/>
              </a:rPr>
              <a:t>Como alternativa a las DEMOS: </a:t>
            </a:r>
            <a:endParaRPr b="1" sz="1200" u="sng">
              <a:solidFill>
                <a:srgbClr val="E1446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200">
                <a:solidFill>
                  <a:srgbClr val="E1446D"/>
                </a:solidFill>
              </a:rPr>
              <a:t>Fucked up nights:</a:t>
            </a:r>
            <a:r>
              <a:rPr lang="es" sz="1000"/>
              <a:t> Esta actividad es una alternativa que ofrecemos a las DEMOS. Es un espacio donde se valora el error, se lo comparte, y se fomenta el aprendizaje a través de él. Las estrellas de la clase serán aquellos que se equivocaron y se busca que entre los estudiantes (con ayuda de mentores y tutores) se ayuden entre sí.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6d868882fe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6d868882fe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6d868882fe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6d868882fe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d868882fe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d868882fe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d868882fe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d868882fe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d868882fe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d868882fe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64" name="Google Shape;164;p3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5" name="Google Shape;165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8" name="Google Shape;168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p40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0" name="Google Shape;180;p4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2" name="Google Shape;182;p4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6" name="Google Shape;186;p4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89" name="Google Shape;189;p4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0" name="Google Shape;190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1" name="Google Shape;191;p43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4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94" name="Google Shape;194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4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b="0"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" name="Google Shape;197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1" name="Google Shape;201;p4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2" name="Google Shape;202;p4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4" name="Google Shape;204;p4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 Medium"/>
              <a:buNone/>
              <a:defRPr b="0" sz="26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8" name="Google Shape;208;p4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9" name="Google Shape;209;p4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0" name="Google Shape;21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1" name="Google Shape;211;p4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14" name="Google Shape;21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7" name="Google Shape;21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4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0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4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1" name="Google Shape;221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4" name="Google Shape;22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0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8" name="Google Shape;228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6">
  <p:cSld name="CAPTION_ONLY_6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33" name="Google Shape;233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36" name="Google Shape;236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9" name="Google Shape;1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hyperlink" Target="https://policyviz.com/2018/08/07/dataviz-cheatsheet/?utm_medium=email&amp;utm_source=topic+optin&amp;utm_campaign=awareness&amp;utm_content=20180904+design+nl&amp;mkt_tok=eyJpIjoiTmpVeE1qZzFZakV5WldFMiIsInQiOiJBYmk4dGM2ckhXSkNXOTRFN2VTT3M3M3lNeGs0TlNUZWtpVzNQeHpaSWFUQ3hFXC9rUE9ock5sRWVkMGFcL3FHRWZGKytZNlwvWjVGNFF3K2Z2QnViU0hqUVJWbTNYdWhWT21VaGxyanAyOEQxXC9XR3NhbTQ2cFEwRFRnK2JoXC9xU2FSIn0%3D" TargetMode="External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ones.pitchinteractive.com/" TargetMode="External"/><Relationship Id="rId4" Type="http://schemas.openxmlformats.org/officeDocument/2006/relationships/hyperlink" Target="https://www.nytimes.com/interactive/2017/06/14/world/europe/migrant-rescue-efforts-deadly.html" TargetMode="External"/><Relationship Id="rId9" Type="http://schemas.openxmlformats.org/officeDocument/2006/relationships/hyperlink" Target="https://www.axios.com/wall-street-asset-management-climate-change-activism-19fe3b28-eab2-4b1c-951b-1c1c2ebe8f33.html" TargetMode="External"/><Relationship Id="rId5" Type="http://schemas.openxmlformats.org/officeDocument/2006/relationships/hyperlink" Target="https://projects.propublica.org/houston-cypress/" TargetMode="External"/><Relationship Id="rId6" Type="http://schemas.openxmlformats.org/officeDocument/2006/relationships/hyperlink" Target="https://projects.propublica.org/graphics/harvey-maps" TargetMode="External"/><Relationship Id="rId7" Type="http://schemas.openxmlformats.org/officeDocument/2006/relationships/hyperlink" Target="https://podio.com/site/creative-routines" TargetMode="External"/><Relationship Id="rId8" Type="http://schemas.openxmlformats.org/officeDocument/2006/relationships/hyperlink" Target="https://www.bloomberg.com/graphics/2015-whats-warming-the-world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annie_bosler_and_don_greene_how_to_practice_effectively_for_just_about_anything#t-4869" TargetMode="External"/><Relationship Id="rId4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gi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4" name="Google Shape;2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950" y="2479825"/>
            <a:ext cx="1702050" cy="17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62"/>
          <p:cNvPicPr preferRelativeResize="0"/>
          <p:nvPr/>
        </p:nvPicPr>
        <p:blipFill rotWithShape="1">
          <a:blip r:embed="rId4">
            <a:alphaModFix/>
          </a:blip>
          <a:srcRect b="0" l="0" r="23035" t="0"/>
          <a:stretch/>
        </p:blipFill>
        <p:spPr>
          <a:xfrm>
            <a:off x="5995975" y="2479825"/>
            <a:ext cx="2326631" cy="17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2"/>
          <p:cNvSpPr txBox="1"/>
          <p:nvPr/>
        </p:nvSpPr>
        <p:spPr>
          <a:xfrm>
            <a:off x="714716" y="1798650"/>
            <a:ext cx="2326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Nos cuenten</a:t>
            </a:r>
            <a:endParaRPr b="1"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7" name="Google Shape;297;p62"/>
          <p:cNvPicPr preferRelativeResize="0"/>
          <p:nvPr/>
        </p:nvPicPr>
        <p:blipFill rotWithShape="1">
          <a:blip r:embed="rId5">
            <a:alphaModFix/>
          </a:blip>
          <a:srcRect b="17402" l="16497" r="21529" t="6736"/>
          <a:stretch/>
        </p:blipFill>
        <p:spPr>
          <a:xfrm>
            <a:off x="3828163" y="2479825"/>
            <a:ext cx="1528149" cy="22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2"/>
          <p:cNvSpPr txBox="1"/>
          <p:nvPr/>
        </p:nvSpPr>
        <p:spPr>
          <a:xfrm>
            <a:off x="3739025" y="1798650"/>
            <a:ext cx="4672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 que sobre todo, ¡NOS MUESTREN!</a:t>
            </a:r>
            <a:endParaRPr b="1"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9" name="Google Shape;299;p62"/>
          <p:cNvSpPr txBox="1"/>
          <p:nvPr/>
        </p:nvSpPr>
        <p:spPr>
          <a:xfrm>
            <a:off x="1026950" y="747500"/>
            <a:ext cx="7911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En su presentación, buscamos que:</a:t>
            </a:r>
            <a:endParaRPr b="1" sz="32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5" name="Google Shape;305;p63"/>
          <p:cNvSpPr txBox="1"/>
          <p:nvPr/>
        </p:nvSpPr>
        <p:spPr>
          <a:xfrm>
            <a:off x="1026950" y="747500"/>
            <a:ext cx="667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La regla de las 3 Ps:</a:t>
            </a:r>
            <a:endParaRPr b="1" sz="4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" name="Google Shape;306;p63"/>
          <p:cNvSpPr txBox="1"/>
          <p:nvPr/>
        </p:nvSpPr>
        <p:spPr>
          <a:xfrm>
            <a:off x="2156859" y="21179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7" name="Google Shape;307;p63"/>
          <p:cNvSpPr/>
          <p:nvPr/>
        </p:nvSpPr>
        <p:spPr>
          <a:xfrm>
            <a:off x="1438100" y="21179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63"/>
          <p:cNvSpPr txBox="1"/>
          <p:nvPr/>
        </p:nvSpPr>
        <p:spPr>
          <a:xfrm>
            <a:off x="2156859" y="2921250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PRACTICAR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9" name="Google Shape;309;p63"/>
          <p:cNvSpPr/>
          <p:nvPr/>
        </p:nvSpPr>
        <p:spPr>
          <a:xfrm>
            <a:off x="1438100" y="2921250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0" name="Google Shape;310;p63"/>
          <p:cNvSpPr txBox="1"/>
          <p:nvPr/>
        </p:nvSpPr>
        <p:spPr>
          <a:xfrm>
            <a:off x="2156859" y="372452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PRESENTAR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1" name="Google Shape;311;p63"/>
          <p:cNvSpPr/>
          <p:nvPr/>
        </p:nvSpPr>
        <p:spPr>
          <a:xfrm>
            <a:off x="1438100" y="372452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7" name="Google Shape;317;p64"/>
          <p:cNvSpPr txBox="1"/>
          <p:nvPr/>
        </p:nvSpPr>
        <p:spPr>
          <a:xfrm>
            <a:off x="1026950" y="747500"/>
            <a:ext cx="667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La regla de las 3 Ps:</a:t>
            </a:r>
            <a:endParaRPr b="1" sz="4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8" name="Google Shape;318;p64"/>
          <p:cNvSpPr txBox="1"/>
          <p:nvPr/>
        </p:nvSpPr>
        <p:spPr>
          <a:xfrm>
            <a:off x="2156859" y="21179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9" name="Google Shape;319;p64"/>
          <p:cNvSpPr/>
          <p:nvPr/>
        </p:nvSpPr>
        <p:spPr>
          <a:xfrm>
            <a:off x="1438100" y="21179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0" name="Google Shape;320;p64"/>
          <p:cNvSpPr txBox="1"/>
          <p:nvPr/>
        </p:nvSpPr>
        <p:spPr>
          <a:xfrm>
            <a:off x="2156859" y="2921250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FEFEF"/>
                </a:solidFill>
                <a:latin typeface="Rubik"/>
                <a:ea typeface="Rubik"/>
                <a:cs typeface="Rubik"/>
                <a:sym typeface="Rubik"/>
              </a:rPr>
              <a:t>PRACTICAR</a:t>
            </a:r>
            <a:endParaRPr b="1" sz="2400">
              <a:solidFill>
                <a:srgbClr val="EFEFE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1" name="Google Shape;321;p64"/>
          <p:cNvSpPr/>
          <p:nvPr/>
        </p:nvSpPr>
        <p:spPr>
          <a:xfrm>
            <a:off x="1438100" y="2921250"/>
            <a:ext cx="548700" cy="54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2" name="Google Shape;322;p64"/>
          <p:cNvSpPr txBox="1"/>
          <p:nvPr/>
        </p:nvSpPr>
        <p:spPr>
          <a:xfrm>
            <a:off x="2156859" y="372452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FEFEF"/>
                </a:solidFill>
                <a:latin typeface="Rubik"/>
                <a:ea typeface="Rubik"/>
                <a:cs typeface="Rubik"/>
                <a:sym typeface="Rubik"/>
              </a:rPr>
              <a:t>PRESENTAR</a:t>
            </a:r>
            <a:endParaRPr b="1" sz="2400">
              <a:solidFill>
                <a:srgbClr val="EFEFE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3" name="Google Shape;323;p64"/>
          <p:cNvSpPr/>
          <p:nvPr/>
        </p:nvSpPr>
        <p:spPr>
          <a:xfrm>
            <a:off x="1438100" y="3724525"/>
            <a:ext cx="548700" cy="54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9" name="Google Shape;329;p65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0" name="Google Shape;330;p65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671775" y="1123025"/>
            <a:ext cx="68493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Sugerimos que armen un esqueleto de presentación (Word, Excel, etc.) con lo que van a presentar teniendo en cuenta los siguientes puntos: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2" name="Google Shape;332;p65"/>
          <p:cNvSpPr/>
          <p:nvPr/>
        </p:nvSpPr>
        <p:spPr>
          <a:xfrm>
            <a:off x="732325" y="2396850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33" name="Google Shape;333;p65"/>
          <p:cNvSpPr/>
          <p:nvPr/>
        </p:nvSpPr>
        <p:spPr>
          <a:xfrm>
            <a:off x="732325" y="2941000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34" name="Google Shape;334;p65"/>
          <p:cNvSpPr/>
          <p:nvPr/>
        </p:nvSpPr>
        <p:spPr>
          <a:xfrm>
            <a:off x="732325" y="3485150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35" name="Google Shape;335;p65"/>
          <p:cNvSpPr/>
          <p:nvPr/>
        </p:nvSpPr>
        <p:spPr>
          <a:xfrm>
            <a:off x="732325" y="4029300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1" name="Google Shape;341;p66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2" name="Google Shape;342;p66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3" name="Google Shape;343;p66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44" name="Google Shape;344;p66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45" name="Google Shape;345;p66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46" name="Google Shape;346;p66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47" name="Google Shape;347;p66"/>
          <p:cNvSpPr txBox="1"/>
          <p:nvPr/>
        </p:nvSpPr>
        <p:spPr>
          <a:xfrm>
            <a:off x="2887250" y="1214875"/>
            <a:ext cx="48303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Le presentan a la clase y al equipo docente.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¿Qué les puede servir a ellos/as de su experiencia en este proyecto?</a:t>
            </a:r>
            <a:endParaRPr b="1"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48" name="Google Shape;3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025" y="2726975"/>
            <a:ext cx="3273424" cy="18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4" name="Google Shape;354;p67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5" name="Google Shape;355;p67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6" name="Google Shape;356;p67"/>
          <p:cNvSpPr txBox="1"/>
          <p:nvPr/>
        </p:nvSpPr>
        <p:spPr>
          <a:xfrm>
            <a:off x="2887250" y="1759025"/>
            <a:ext cx="55944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Viaje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¿Con qué obstáculos te encontraste?</a:t>
            </a:r>
            <a:endParaRPr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¿Qué decisiones tomaste?</a:t>
            </a:r>
            <a:endParaRPr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¿Qué quisiste lograr? </a:t>
            </a:r>
            <a:endParaRPr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Puerto de llegada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¿Cuáles son los resultados que alcanzaste? </a:t>
            </a:r>
            <a:endParaRPr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¿Qué te gustaría mejorar?</a:t>
            </a:r>
            <a:endParaRPr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¿Qué aprendiste? </a:t>
            </a:r>
            <a:endParaRPr b="1"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7" name="Google Shape;357;p67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58" name="Google Shape;358;p67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59" name="Google Shape;359;p67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60" name="Google Shape;360;p67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61" name="Google Shape;361;p67"/>
          <p:cNvPicPr preferRelativeResize="0"/>
          <p:nvPr/>
        </p:nvPicPr>
        <p:blipFill rotWithShape="1">
          <a:blip r:embed="rId3">
            <a:alphaModFix/>
          </a:blip>
          <a:srcRect b="0" l="12218" r="12218" t="0"/>
          <a:stretch/>
        </p:blipFill>
        <p:spPr>
          <a:xfrm>
            <a:off x="6922925" y="265268"/>
            <a:ext cx="1826700" cy="181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7" name="Google Shape;367;p68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8" name="Google Shape;368;p68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9" name="Google Shape;369;p68"/>
          <p:cNvSpPr txBox="1"/>
          <p:nvPr/>
        </p:nvSpPr>
        <p:spPr>
          <a:xfrm>
            <a:off x="2887250" y="1759025"/>
            <a:ext cx="48303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9BDE"/>
                </a:solidFill>
                <a:latin typeface="Rubik Medium"/>
                <a:ea typeface="Rubik Medium"/>
                <a:cs typeface="Rubik Medium"/>
                <a:sym typeface="Rubik Medium"/>
              </a:rPr>
              <a:t>*TIP: usa fotos, gráficos, diagramas...en fin, elementos visuales. </a:t>
            </a:r>
            <a:endParaRPr sz="1800">
              <a:solidFill>
                <a:srgbClr val="009BDE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¡El 65% de las personas son pensadores puramente visuales!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0" name="Google Shape;370;p68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71" name="Google Shape;371;p68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72" name="Google Shape;372;p68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73" name="Google Shape;373;p68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74" name="Google Shape;3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050" y="175374"/>
            <a:ext cx="2228051" cy="1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0" name="Google Shape;380;p69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1" name="Google Shape;381;p69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2" name="Google Shape;382;p69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83" name="Google Shape;383;p69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84" name="Google Shape;384;p69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85" name="Google Shape;385;p69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86" name="Google Shape;386;p69"/>
          <p:cNvSpPr txBox="1"/>
          <p:nvPr/>
        </p:nvSpPr>
        <p:spPr>
          <a:xfrm>
            <a:off x="2995600" y="4698925"/>
            <a:ext cx="56541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Fuente: Edward Segel and Jeffrey Heer, Narrative Visualization: Telling Stories with Data,</a:t>
            </a:r>
            <a:endParaRPr sz="900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IEEE Transactions on Visualization and Computer Graphics 16(6) 2010</a:t>
            </a:r>
            <a:endParaRPr sz="900"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87" name="Google Shape;3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325" y="1948600"/>
            <a:ext cx="5871724" cy="252138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9"/>
          <p:cNvSpPr txBox="1"/>
          <p:nvPr/>
        </p:nvSpPr>
        <p:spPr>
          <a:xfrm>
            <a:off x="2995600" y="1214875"/>
            <a:ext cx="4830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9BDE"/>
                </a:solidFill>
                <a:latin typeface="Rubik Medium"/>
                <a:ea typeface="Rubik Medium"/>
                <a:cs typeface="Rubik Medium"/>
                <a:sym typeface="Rubik Medium"/>
              </a:rPr>
              <a:t>Los 7 géneros de Edward Segel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4" name="Google Shape;394;p70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5" name="Google Shape;395;p70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6" name="Google Shape;396;p70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97" name="Google Shape;397;p70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98" name="Google Shape;398;p70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99" name="Google Shape;399;p70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400" name="Google Shape;4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050" y="1040650"/>
            <a:ext cx="4291909" cy="37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7149850" y="3120025"/>
            <a:ext cx="729550" cy="7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7" name="Google Shape;407;p71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8" name="Google Shape;408;p71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9" name="Google Shape;409;p71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10" name="Google Shape;410;p71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11" name="Google Shape;411;p71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12" name="Google Shape;412;p71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13" name="Google Shape;413;p71"/>
          <p:cNvSpPr txBox="1"/>
          <p:nvPr/>
        </p:nvSpPr>
        <p:spPr>
          <a:xfrm>
            <a:off x="2887250" y="1759025"/>
            <a:ext cx="56694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9BDE"/>
                </a:solidFill>
                <a:latin typeface="Rubik Medium"/>
                <a:ea typeface="Rubik Medium"/>
                <a:cs typeface="Rubik Medium"/>
                <a:sym typeface="Rubik Medium"/>
              </a:rPr>
              <a:t>Ejemplos:</a:t>
            </a:r>
            <a:endParaRPr sz="1800">
              <a:solidFill>
                <a:srgbClr val="009BDE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9BDE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http://drones.pitchinteractive.com/</a:t>
            </a:r>
            <a:endParaRPr sz="1200" u="sng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https://www.nytimes.com/interactive/2017/06/14/world/europe/migrant-rescue-efforts-deadly.html</a:t>
            </a:r>
            <a:endParaRPr sz="1200" u="sng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https://projects.propublica.org/houston-cypress/</a:t>
            </a:r>
            <a:endParaRPr sz="1200" u="sng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https://projects.propublica.org/graphics/harvey-maps</a:t>
            </a:r>
            <a:endParaRPr sz="1200" u="sng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https://podio.com/site/creative-routines</a:t>
            </a:r>
            <a:endParaRPr sz="1200" u="sng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  <a:hlinkClick r:id="rId8"/>
              </a:rPr>
              <a:t>https://www.bloomberg.com/graphics/2015-whats-warming-the-world/</a:t>
            </a:r>
            <a:endParaRPr sz="1200" u="sng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200" u="sng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  <a:hlinkClick r:id="rId9"/>
              </a:rPr>
              <a:t>https://www.axios.com/wall-street-asset-management-climate-change-activism-19fe3b28-eab2-4b1c-951b-1c1c2ebe8f33.html</a:t>
            </a:r>
            <a:endParaRPr sz="1200" u="sng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9" name="Google Shape;419;p72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0" name="Google Shape;420;p72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1" name="Google Shape;421;p72"/>
          <p:cNvSpPr txBox="1"/>
          <p:nvPr/>
        </p:nvSpPr>
        <p:spPr>
          <a:xfrm>
            <a:off x="2887250" y="2303175"/>
            <a:ext cx="5867700" cy="26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¿Presento </a:t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9BDE"/>
              </a:buClr>
              <a:buSzPts val="2200"/>
              <a:buFont typeface="Rubik"/>
              <a:buChar char="-"/>
            </a:pPr>
            <a:r>
              <a:rPr b="1" lang="es" sz="22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primero el resultado final</a:t>
            </a:r>
            <a:r>
              <a:rPr lang="es" sz="22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y luego el proceso o </a:t>
            </a:r>
            <a:endParaRPr sz="22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9BDE"/>
              </a:buClr>
              <a:buSzPts val="2200"/>
              <a:buFont typeface="Rubik"/>
              <a:buChar char="-"/>
            </a:pPr>
            <a:r>
              <a:rPr lang="es" sz="22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cuento el proceso </a:t>
            </a:r>
            <a:r>
              <a:rPr b="1" lang="es" sz="22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cronológicamente</a:t>
            </a:r>
            <a:r>
              <a:rPr lang="es" sz="22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hasta el resultado al final?</a:t>
            </a:r>
            <a:endParaRPr sz="22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2" name="Google Shape;422;p72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23" name="Google Shape;423;p72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24" name="Google Shape;424;p72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25" name="Google Shape;425;p72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1" name="Google Shape;431;p73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2" name="Google Shape;432;p73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3" name="Google Shape;433;p73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34" name="Google Shape;434;p73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35" name="Google Shape;435;p73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36" name="Google Shape;436;p73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37" name="Google Shape;437;p73"/>
          <p:cNvSpPr/>
          <p:nvPr/>
        </p:nvSpPr>
        <p:spPr>
          <a:xfrm>
            <a:off x="3236750" y="1214875"/>
            <a:ext cx="1798800" cy="1798800"/>
          </a:xfrm>
          <a:prstGeom prst="ellipse">
            <a:avLst/>
          </a:prstGeom>
          <a:solidFill>
            <a:srgbClr val="E1446D">
              <a:alpha val="29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/>
        </p:nvSpPr>
        <p:spPr>
          <a:xfrm>
            <a:off x="3388850" y="1532775"/>
            <a:ext cx="14946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ESTRUCTURA VISUAL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apoya la historia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4" name="Google Shape;444;p74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5" name="Google Shape;445;p74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6" name="Google Shape;446;p74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47" name="Google Shape;447;p74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48" name="Google Shape;448;p74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49" name="Google Shape;449;p74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50" name="Google Shape;450;p74"/>
          <p:cNvSpPr/>
          <p:nvPr/>
        </p:nvSpPr>
        <p:spPr>
          <a:xfrm>
            <a:off x="3236750" y="1214875"/>
            <a:ext cx="1798800" cy="1798800"/>
          </a:xfrm>
          <a:prstGeom prst="ellipse">
            <a:avLst/>
          </a:prstGeom>
          <a:solidFill>
            <a:srgbClr val="E1446D">
              <a:alpha val="29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4"/>
          <p:cNvSpPr/>
          <p:nvPr/>
        </p:nvSpPr>
        <p:spPr>
          <a:xfrm>
            <a:off x="5103238" y="1214875"/>
            <a:ext cx="1798800" cy="1798800"/>
          </a:xfrm>
          <a:prstGeom prst="ellipse">
            <a:avLst/>
          </a:prstGeom>
          <a:solidFill>
            <a:srgbClr val="FCD300">
              <a:alpha val="21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4"/>
          <p:cNvSpPr txBox="1"/>
          <p:nvPr/>
        </p:nvSpPr>
        <p:spPr>
          <a:xfrm>
            <a:off x="3388850" y="1532775"/>
            <a:ext cx="14946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ESTRUCTURA VISUAL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apoya la historia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3" name="Google Shape;453;p74"/>
          <p:cNvSpPr txBox="1"/>
          <p:nvPr/>
        </p:nvSpPr>
        <p:spPr>
          <a:xfrm>
            <a:off x="5255338" y="1532775"/>
            <a:ext cx="14946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MENSAJE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cuenta la historia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9" name="Google Shape;459;p75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0" name="Google Shape;460;p75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1" name="Google Shape;461;p75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62" name="Google Shape;462;p75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63" name="Google Shape;463;p75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64" name="Google Shape;464;p75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65" name="Google Shape;465;p75"/>
          <p:cNvSpPr/>
          <p:nvPr/>
        </p:nvSpPr>
        <p:spPr>
          <a:xfrm>
            <a:off x="3236750" y="1214875"/>
            <a:ext cx="1798800" cy="1798800"/>
          </a:xfrm>
          <a:prstGeom prst="ellipse">
            <a:avLst/>
          </a:prstGeom>
          <a:solidFill>
            <a:srgbClr val="E1446D">
              <a:alpha val="29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5"/>
          <p:cNvSpPr/>
          <p:nvPr/>
        </p:nvSpPr>
        <p:spPr>
          <a:xfrm>
            <a:off x="5103238" y="1214875"/>
            <a:ext cx="1798800" cy="1798800"/>
          </a:xfrm>
          <a:prstGeom prst="ellipse">
            <a:avLst/>
          </a:prstGeom>
          <a:solidFill>
            <a:srgbClr val="FCD300">
              <a:alpha val="21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5"/>
          <p:cNvSpPr/>
          <p:nvPr/>
        </p:nvSpPr>
        <p:spPr>
          <a:xfrm>
            <a:off x="6969726" y="1214875"/>
            <a:ext cx="1798800" cy="1798800"/>
          </a:xfrm>
          <a:prstGeom prst="ellipse">
            <a:avLst/>
          </a:prstGeom>
          <a:solidFill>
            <a:srgbClr val="430098">
              <a:alpha val="18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5"/>
          <p:cNvSpPr txBox="1"/>
          <p:nvPr/>
        </p:nvSpPr>
        <p:spPr>
          <a:xfrm>
            <a:off x="3388850" y="1532775"/>
            <a:ext cx="14946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ESTRUCTURA VISUAL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apoya la historia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9" name="Google Shape;469;p75"/>
          <p:cNvSpPr txBox="1"/>
          <p:nvPr/>
        </p:nvSpPr>
        <p:spPr>
          <a:xfrm>
            <a:off x="5255338" y="1532775"/>
            <a:ext cx="14946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MENSAJE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cuenta la historia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0" name="Google Shape;470;p75"/>
          <p:cNvSpPr txBox="1"/>
          <p:nvPr/>
        </p:nvSpPr>
        <p:spPr>
          <a:xfrm>
            <a:off x="6969777" y="1532775"/>
            <a:ext cx="17988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INTERACTIVIDAD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hazla dinámica y atrapante</a:t>
            </a:r>
            <a:endParaRPr i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71" name="Google Shape;47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189" y="3508700"/>
            <a:ext cx="3956925" cy="2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7" name="Google Shape;477;p76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8" name="Google Shape;478;p76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9" name="Google Shape;479;p76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¿A quién?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80" name="Google Shape;480;p76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¿Qué?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81" name="Google Shape;481;p76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¿Cómo?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82" name="Google Shape;482;p76"/>
          <p:cNvSpPr/>
          <p:nvPr/>
        </p:nvSpPr>
        <p:spPr>
          <a:xfrm>
            <a:off x="732325" y="28473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¿Tiempo?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83" name="Google Shape;483;p76"/>
          <p:cNvSpPr txBox="1"/>
          <p:nvPr/>
        </p:nvSpPr>
        <p:spPr>
          <a:xfrm>
            <a:off x="2887250" y="2847325"/>
            <a:ext cx="62181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Cada uno/a tendrá </a:t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10 minutos como máximo</a:t>
            </a: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para exponer</a:t>
            </a: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(luego podremos hacerle preguntas y/o darle feedback).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9" name="Google Shape;489;p77"/>
          <p:cNvSpPr txBox="1"/>
          <p:nvPr/>
        </p:nvSpPr>
        <p:spPr>
          <a:xfrm>
            <a:off x="1026950" y="747500"/>
            <a:ext cx="667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La regla de las 3 Ps:</a:t>
            </a:r>
            <a:endParaRPr b="1" sz="4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0" name="Google Shape;490;p77"/>
          <p:cNvSpPr txBox="1"/>
          <p:nvPr/>
        </p:nvSpPr>
        <p:spPr>
          <a:xfrm>
            <a:off x="2156859" y="21179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FEFEF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EFEFE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1" name="Google Shape;491;p77"/>
          <p:cNvSpPr/>
          <p:nvPr/>
        </p:nvSpPr>
        <p:spPr>
          <a:xfrm>
            <a:off x="1438100" y="2117975"/>
            <a:ext cx="548700" cy="54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2" name="Google Shape;492;p77"/>
          <p:cNvSpPr txBox="1"/>
          <p:nvPr/>
        </p:nvSpPr>
        <p:spPr>
          <a:xfrm>
            <a:off x="2156859" y="2921250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PRACTICAR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3" name="Google Shape;493;p77"/>
          <p:cNvSpPr/>
          <p:nvPr/>
        </p:nvSpPr>
        <p:spPr>
          <a:xfrm>
            <a:off x="1438100" y="2921250"/>
            <a:ext cx="548700" cy="548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4" name="Google Shape;494;p77"/>
          <p:cNvSpPr txBox="1"/>
          <p:nvPr/>
        </p:nvSpPr>
        <p:spPr>
          <a:xfrm>
            <a:off x="2156859" y="372452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FEFEF"/>
                </a:solidFill>
                <a:latin typeface="Rubik"/>
                <a:ea typeface="Rubik"/>
                <a:cs typeface="Rubik"/>
                <a:sym typeface="Rubik"/>
              </a:rPr>
              <a:t>PRESENTAR</a:t>
            </a:r>
            <a:endParaRPr b="1" sz="2400">
              <a:solidFill>
                <a:srgbClr val="EFEFE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5" name="Google Shape;495;p77"/>
          <p:cNvSpPr/>
          <p:nvPr/>
        </p:nvSpPr>
        <p:spPr>
          <a:xfrm>
            <a:off x="1438100" y="3724525"/>
            <a:ext cx="548700" cy="54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1" name="Google Shape;501;p78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PRACTICAR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2" name="Google Shape;502;p78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03" name="Google Shape;503;p7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044" y="1194925"/>
            <a:ext cx="5729061" cy="35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9" name="Google Shape;509;p79"/>
          <p:cNvSpPr txBox="1"/>
          <p:nvPr/>
        </p:nvSpPr>
        <p:spPr>
          <a:xfrm>
            <a:off x="1026950" y="747500"/>
            <a:ext cx="667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La regla de las 3 Ps:</a:t>
            </a:r>
            <a:endParaRPr b="1" sz="4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0" name="Google Shape;510;p79"/>
          <p:cNvSpPr txBox="1"/>
          <p:nvPr/>
        </p:nvSpPr>
        <p:spPr>
          <a:xfrm>
            <a:off x="2156859" y="21179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FEFEF"/>
                </a:solidFill>
                <a:latin typeface="Rubik"/>
                <a:ea typeface="Rubik"/>
                <a:cs typeface="Rubik"/>
                <a:sym typeface="Rubik"/>
              </a:rPr>
              <a:t>PREPARAR</a:t>
            </a:r>
            <a:endParaRPr b="1" sz="2400">
              <a:solidFill>
                <a:srgbClr val="EFEFE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1" name="Google Shape;511;p79"/>
          <p:cNvSpPr/>
          <p:nvPr/>
        </p:nvSpPr>
        <p:spPr>
          <a:xfrm>
            <a:off x="1438100" y="2117975"/>
            <a:ext cx="548700" cy="54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2" name="Google Shape;512;p79"/>
          <p:cNvSpPr txBox="1"/>
          <p:nvPr/>
        </p:nvSpPr>
        <p:spPr>
          <a:xfrm>
            <a:off x="2156859" y="2921250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EFEFEF"/>
                </a:solidFill>
                <a:latin typeface="Rubik"/>
                <a:ea typeface="Rubik"/>
                <a:cs typeface="Rubik"/>
                <a:sym typeface="Rubik"/>
              </a:rPr>
              <a:t>PRACTICAR</a:t>
            </a:r>
            <a:endParaRPr b="1" sz="2400">
              <a:solidFill>
                <a:srgbClr val="EFEFE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3" name="Google Shape;513;p79"/>
          <p:cNvSpPr/>
          <p:nvPr/>
        </p:nvSpPr>
        <p:spPr>
          <a:xfrm>
            <a:off x="1438100" y="2921250"/>
            <a:ext cx="548700" cy="54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4" name="Google Shape;514;p79"/>
          <p:cNvSpPr txBox="1"/>
          <p:nvPr/>
        </p:nvSpPr>
        <p:spPr>
          <a:xfrm>
            <a:off x="2156859" y="372452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PRESENTAR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5" name="Google Shape;515;p79"/>
          <p:cNvSpPr/>
          <p:nvPr/>
        </p:nvSpPr>
        <p:spPr>
          <a:xfrm>
            <a:off x="1438100" y="3724525"/>
            <a:ext cx="548700" cy="548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1" name="Google Shape;521;p80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PRESENTAR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2" name="Google Shape;522;p80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2887250" y="1171100"/>
            <a:ext cx="54846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Si demuestras entusiasmo por tu trabajo</a:t>
            </a: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(sin importar a lo que hayas llegado), vas a contagiar al público.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Conecta con tu entorno. </a:t>
            </a: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Aunque te dé vértigo, miedo y timidez, ¡mira a los ojos!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*TIP: decir en voz alta “estoy muy nervioso/a” te ayudará a relajarte.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4" name="Google Shape;524;p80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Emoción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25" name="Google Shape;525;p80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Actitud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26" name="Google Shape;526;p80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Intención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527" name="Google Shape;5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472" y="3526372"/>
            <a:ext cx="387025" cy="3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3" name="Google Shape;533;p81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PRESENTAR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4" name="Google Shape;534;p81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5" name="Google Shape;535;p81"/>
          <p:cNvSpPr txBox="1"/>
          <p:nvPr/>
        </p:nvSpPr>
        <p:spPr>
          <a:xfrm>
            <a:off x="2887250" y="1759025"/>
            <a:ext cx="37773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Si pretendes diseñar tu presentación con una determinada emoción, ¡acompañala con tu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cuerpo, gestos y cara!</a:t>
            </a:r>
            <a:endParaRPr b="1"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6" name="Google Shape;536;p81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Emoción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37" name="Google Shape;537;p81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Actitud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38" name="Google Shape;538;p81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Intención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539" name="Google Shape;539;p81"/>
          <p:cNvPicPr preferRelativeResize="0"/>
          <p:nvPr/>
        </p:nvPicPr>
        <p:blipFill rotWithShape="1">
          <a:blip r:embed="rId3">
            <a:alphaModFix/>
          </a:blip>
          <a:srcRect b="0" l="0" r="39708" t="0"/>
          <a:stretch/>
        </p:blipFill>
        <p:spPr>
          <a:xfrm>
            <a:off x="6664550" y="426075"/>
            <a:ext cx="2012400" cy="187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52" name="Google Shape;252;p55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{F2F253D8-833E-4D88-AEC2-308D69314E0E}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Presentaciones Orales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Clases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 training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Consultas Entrega 01 y Lanzamiento Entrega 02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5" name="Google Shape;545;p82"/>
          <p:cNvSpPr txBox="1"/>
          <p:nvPr/>
        </p:nvSpPr>
        <p:spPr>
          <a:xfrm>
            <a:off x="1390534" y="265275"/>
            <a:ext cx="483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PRESENTAR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6" name="Google Shape;546;p82"/>
          <p:cNvSpPr/>
          <p:nvPr/>
        </p:nvSpPr>
        <p:spPr>
          <a:xfrm>
            <a:off x="671775" y="265275"/>
            <a:ext cx="548700" cy="548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7" name="Google Shape;547;p82"/>
          <p:cNvSpPr txBox="1"/>
          <p:nvPr/>
        </p:nvSpPr>
        <p:spPr>
          <a:xfrm>
            <a:off x="2887250" y="2303175"/>
            <a:ext cx="48303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¿Buscas feedback del público? </a:t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¡Pídelo al terminar!</a:t>
            </a:r>
            <a:endParaRPr b="1" sz="3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8" name="Google Shape;548;p82"/>
          <p:cNvSpPr/>
          <p:nvPr/>
        </p:nvSpPr>
        <p:spPr>
          <a:xfrm>
            <a:off x="732325" y="12148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Emoción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49" name="Google Shape;549;p82"/>
          <p:cNvSpPr/>
          <p:nvPr/>
        </p:nvSpPr>
        <p:spPr>
          <a:xfrm>
            <a:off x="732325" y="175902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Actitud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50" name="Google Shape;550;p82"/>
          <p:cNvSpPr/>
          <p:nvPr/>
        </p:nvSpPr>
        <p:spPr>
          <a:xfrm>
            <a:off x="732325" y="2303175"/>
            <a:ext cx="1826700" cy="453300"/>
          </a:xfrm>
          <a:prstGeom prst="roundRect">
            <a:avLst>
              <a:gd fmla="val 16667" name="adj"/>
            </a:avLst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Intención</a:t>
            </a:r>
            <a:endParaRPr sz="18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 Funciones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1" name="Google Shape;561;p84"/>
          <p:cNvSpPr txBox="1"/>
          <p:nvPr/>
        </p:nvSpPr>
        <p:spPr>
          <a:xfrm>
            <a:off x="727650" y="6597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Una función es un bloque de código que sólo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corre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cuando es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llamado</a:t>
            </a:r>
            <a:r>
              <a:rPr i="1" lang="es" sz="1800"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62" name="Google Shape;5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988" y="2239525"/>
            <a:ext cx="24860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8" name="Google Shape;568;p85"/>
          <p:cNvSpPr txBox="1"/>
          <p:nvPr/>
        </p:nvSpPr>
        <p:spPr>
          <a:xfrm>
            <a:off x="727650" y="659700"/>
            <a:ext cx="804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"/>
                <a:ea typeface="Rubik"/>
                <a:cs typeface="Rubik"/>
                <a:sym typeface="Rubik"/>
              </a:rPr>
              <a:t>Una función es un bloque de código que sólo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corre</a:t>
            </a:r>
            <a:r>
              <a:rPr lang="es" sz="1800">
                <a:latin typeface="Rubik"/>
                <a:ea typeface="Rubik"/>
                <a:cs typeface="Rubik"/>
                <a:sym typeface="Rubik"/>
              </a:rPr>
              <a:t> cuando es </a:t>
            </a:r>
            <a:r>
              <a:rPr i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llamado</a:t>
            </a:r>
            <a:r>
              <a:rPr i="1" lang="es" sz="1800">
                <a:latin typeface="Rubik"/>
                <a:ea typeface="Rubik"/>
                <a:cs typeface="Rubik"/>
                <a:sym typeface="Rubik"/>
              </a:rPr>
              <a:t>.</a:t>
            </a:r>
            <a:endParaRPr i="1"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9" name="Google Shape;569;p85"/>
          <p:cNvSpPr txBox="1"/>
          <p:nvPr/>
        </p:nvSpPr>
        <p:spPr>
          <a:xfrm>
            <a:off x="690825" y="2015850"/>
            <a:ext cx="2428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Le dice a Python que vamos a crear una función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70" name="Google Shape;570;p85"/>
          <p:cNvGrpSpPr/>
          <p:nvPr/>
        </p:nvGrpSpPr>
        <p:grpSpPr>
          <a:xfrm>
            <a:off x="3328988" y="2239525"/>
            <a:ext cx="2486025" cy="1047750"/>
            <a:chOff x="3328988" y="2391925"/>
            <a:chExt cx="2486025" cy="1047750"/>
          </a:xfrm>
        </p:grpSpPr>
        <p:pic>
          <p:nvPicPr>
            <p:cNvPr id="571" name="Google Shape;571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8988" y="2391925"/>
              <a:ext cx="2486025" cy="104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85"/>
            <p:cNvSpPr/>
            <p:nvPr/>
          </p:nvSpPr>
          <p:spPr>
            <a:xfrm>
              <a:off x="3782400" y="2458350"/>
              <a:ext cx="294000" cy="1986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5"/>
            <p:cNvSpPr/>
            <p:nvPr/>
          </p:nvSpPr>
          <p:spPr>
            <a:xfrm>
              <a:off x="4076400" y="2410525"/>
              <a:ext cx="842400" cy="2601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5"/>
            <p:cNvSpPr/>
            <p:nvPr/>
          </p:nvSpPr>
          <p:spPr>
            <a:xfrm>
              <a:off x="4914600" y="2410525"/>
              <a:ext cx="548700" cy="260100"/>
            </a:xfrm>
            <a:prstGeom prst="ellipse">
              <a:avLst/>
            </a:prstGeom>
            <a:noFill/>
            <a:ln cap="flat" cmpd="sng" w="19050">
              <a:solidFill>
                <a:srgbClr val="E144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85"/>
          <p:cNvSpPr txBox="1"/>
          <p:nvPr/>
        </p:nvSpPr>
        <p:spPr>
          <a:xfrm>
            <a:off x="3329000" y="1526498"/>
            <a:ext cx="23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El nombre de la función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6" name="Google Shape;576;p85"/>
          <p:cNvSpPr txBox="1"/>
          <p:nvPr/>
        </p:nvSpPr>
        <p:spPr>
          <a:xfrm>
            <a:off x="6241725" y="2177000"/>
            <a:ext cx="156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Sus argumentos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77" name="Google Shape;577;p85"/>
          <p:cNvCxnSpPr>
            <a:endCxn id="572" idx="2"/>
          </p:cNvCxnSpPr>
          <p:nvPr/>
        </p:nvCxnSpPr>
        <p:spPr>
          <a:xfrm>
            <a:off x="3118800" y="2326950"/>
            <a:ext cx="663600" cy="783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85"/>
          <p:cNvCxnSpPr>
            <a:stCxn id="575" idx="2"/>
            <a:endCxn id="573" idx="0"/>
          </p:cNvCxnSpPr>
          <p:nvPr/>
        </p:nvCxnSpPr>
        <p:spPr>
          <a:xfrm flipH="1">
            <a:off x="4497500" y="1920098"/>
            <a:ext cx="3600" cy="3381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85"/>
          <p:cNvCxnSpPr>
            <a:endCxn id="576" idx="1"/>
          </p:cNvCxnSpPr>
          <p:nvPr/>
        </p:nvCxnSpPr>
        <p:spPr>
          <a:xfrm flipH="1" rot="10800000">
            <a:off x="5463225" y="2373800"/>
            <a:ext cx="778500" cy="144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85"/>
          <p:cNvSpPr/>
          <p:nvPr/>
        </p:nvSpPr>
        <p:spPr>
          <a:xfrm>
            <a:off x="4069650" y="2463375"/>
            <a:ext cx="1655100" cy="738600"/>
          </a:xfrm>
          <a:prstGeom prst="rect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5"/>
          <p:cNvSpPr txBox="1"/>
          <p:nvPr/>
        </p:nvSpPr>
        <p:spPr>
          <a:xfrm>
            <a:off x="3683100" y="3745250"/>
            <a:ext cx="242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El cuerpo de la función. ¡Notar la indentación!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82" name="Google Shape;582;p85"/>
          <p:cNvCxnSpPr>
            <a:stCxn id="580" idx="2"/>
            <a:endCxn id="581" idx="0"/>
          </p:cNvCxnSpPr>
          <p:nvPr/>
        </p:nvCxnSpPr>
        <p:spPr>
          <a:xfrm>
            <a:off x="4897200" y="3201975"/>
            <a:ext cx="0" cy="543300"/>
          </a:xfrm>
          <a:prstGeom prst="straightConnector1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/>
          <p:nvPr>
            <p:ph type="title"/>
          </p:nvPr>
        </p:nvSpPr>
        <p:spPr>
          <a:xfrm>
            <a:off x="168600" y="587675"/>
            <a:ext cx="1677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Vimos que las funciones...</a:t>
            </a:r>
            <a:endParaRPr/>
          </a:p>
        </p:txBody>
      </p:sp>
      <p:sp>
        <p:nvSpPr>
          <p:cNvPr id="588" name="Google Shape;588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9" name="Google Shape;589;p86"/>
          <p:cNvSpPr txBox="1"/>
          <p:nvPr/>
        </p:nvSpPr>
        <p:spPr>
          <a:xfrm>
            <a:off x="2148425" y="297925"/>
            <a:ext cx="3228300" cy="4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Podían tener argumentos por default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Devolver resultados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un tipo de funciones especiales llamadas funciones anónimas (funciones lambda).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¿Cuándo conviene usarlas?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90" name="Google Shape;590;p86"/>
          <p:cNvPicPr preferRelativeResize="0"/>
          <p:nvPr/>
        </p:nvPicPr>
        <p:blipFill rotWithShape="1">
          <a:blip r:embed="rId3">
            <a:alphaModFix/>
          </a:blip>
          <a:srcRect b="75796" l="0" r="0" t="0"/>
          <a:stretch/>
        </p:blipFill>
        <p:spPr>
          <a:xfrm>
            <a:off x="5679558" y="403828"/>
            <a:ext cx="3228174" cy="4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6"/>
          <p:cNvPicPr preferRelativeResize="0"/>
          <p:nvPr/>
        </p:nvPicPr>
        <p:blipFill rotWithShape="1">
          <a:blip r:embed="rId4">
            <a:alphaModFix/>
          </a:blip>
          <a:srcRect b="57321" l="0" r="0" t="0"/>
          <a:stretch/>
        </p:blipFill>
        <p:spPr>
          <a:xfrm>
            <a:off x="5679550" y="1127675"/>
            <a:ext cx="3228175" cy="58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9547" y="3981550"/>
            <a:ext cx="3228175" cy="728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86"/>
          <p:cNvCxnSpPr/>
          <p:nvPr/>
        </p:nvCxnSpPr>
        <p:spPr>
          <a:xfrm>
            <a:off x="5430925" y="408450"/>
            <a:ext cx="0" cy="438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86"/>
          <p:cNvCxnSpPr/>
          <p:nvPr/>
        </p:nvCxnSpPr>
        <p:spPr>
          <a:xfrm>
            <a:off x="5430925" y="1127675"/>
            <a:ext cx="0" cy="438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86"/>
          <p:cNvCxnSpPr/>
          <p:nvPr/>
        </p:nvCxnSpPr>
        <p:spPr>
          <a:xfrm>
            <a:off x="5430925" y="3894500"/>
            <a:ext cx="0" cy="95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86"/>
          <p:cNvSpPr txBox="1"/>
          <p:nvPr/>
        </p:nvSpPr>
        <p:spPr>
          <a:xfrm>
            <a:off x="2148425" y="2163338"/>
            <a:ext cx="67593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Las funciones pueden usar variables que 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por fuera de ellas (variables globales), pero que las variables definidas dentro de las funciones no </a:t>
            </a:r>
            <a:r>
              <a:rPr i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fuera de ellas.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¿Con qué concepto se relaciona?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Clases y Objetos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1" name="Google Shape;611;p89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Lenguajes de Programación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2" name="Google Shape;612;p89"/>
          <p:cNvSpPr txBox="1"/>
          <p:nvPr/>
        </p:nvSpPr>
        <p:spPr>
          <a:xfrm>
            <a:off x="776338" y="1485425"/>
            <a:ext cx="2998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Procedural Programming Languages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3" name="Google Shape;613;p89"/>
          <p:cNvSpPr txBox="1"/>
          <p:nvPr/>
        </p:nvSpPr>
        <p:spPr>
          <a:xfrm>
            <a:off x="4711375" y="1485425"/>
            <a:ext cx="3739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Object Oriented 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Programming Languages (OOP)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14" name="Google Shape;6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225" y="2576712"/>
            <a:ext cx="801300" cy="8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09" y="2686853"/>
            <a:ext cx="630800" cy="70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452" y="2576700"/>
            <a:ext cx="928470" cy="92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027" y="3696671"/>
            <a:ext cx="708163" cy="54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8607" y="3617531"/>
            <a:ext cx="708163" cy="70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0650" y="3551189"/>
            <a:ext cx="1869875" cy="71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6944" y="2571750"/>
            <a:ext cx="883576" cy="883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89"/>
          <p:cNvCxnSpPr/>
          <p:nvPr/>
        </p:nvCxnSpPr>
        <p:spPr>
          <a:xfrm>
            <a:off x="922050" y="2374850"/>
            <a:ext cx="2699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89"/>
          <p:cNvCxnSpPr/>
          <p:nvPr/>
        </p:nvCxnSpPr>
        <p:spPr>
          <a:xfrm>
            <a:off x="5354600" y="2374850"/>
            <a:ext cx="2699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8" name="Google Shape;628;p90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Lenguajes de Programación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9" name="Google Shape;629;p90"/>
          <p:cNvSpPr txBox="1"/>
          <p:nvPr/>
        </p:nvSpPr>
        <p:spPr>
          <a:xfrm>
            <a:off x="776338" y="1485425"/>
            <a:ext cx="2998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Procedural Programming Languages</a:t>
            </a:r>
            <a:endParaRPr sz="18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0" name="Google Shape;630;p90"/>
          <p:cNvSpPr txBox="1"/>
          <p:nvPr/>
        </p:nvSpPr>
        <p:spPr>
          <a:xfrm>
            <a:off x="4711375" y="1485425"/>
            <a:ext cx="37392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Object Oriented 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Programming Languages (OOP)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31" name="Google Shape;63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225" y="2576712"/>
            <a:ext cx="801300" cy="8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09" y="2686853"/>
            <a:ext cx="630800" cy="70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452" y="2576700"/>
            <a:ext cx="928470" cy="92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027" y="3696671"/>
            <a:ext cx="708163" cy="54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8607" y="3617531"/>
            <a:ext cx="708163" cy="70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0650" y="3551189"/>
            <a:ext cx="1869875" cy="71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6944" y="2571750"/>
            <a:ext cx="883576" cy="883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90"/>
          <p:cNvCxnSpPr/>
          <p:nvPr/>
        </p:nvCxnSpPr>
        <p:spPr>
          <a:xfrm>
            <a:off x="922050" y="2374850"/>
            <a:ext cx="2699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90"/>
          <p:cNvCxnSpPr/>
          <p:nvPr/>
        </p:nvCxnSpPr>
        <p:spPr>
          <a:xfrm>
            <a:off x="5354600" y="2374850"/>
            <a:ext cx="2699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0" name="Google Shape;640;p90"/>
          <p:cNvPicPr preferRelativeResize="0"/>
          <p:nvPr/>
        </p:nvPicPr>
        <p:blipFill rotWithShape="1">
          <a:blip r:embed="rId10">
            <a:alphaModFix/>
          </a:blip>
          <a:srcRect b="21599" l="0" r="0" t="0"/>
          <a:stretch/>
        </p:blipFill>
        <p:spPr>
          <a:xfrm rot="-606059">
            <a:off x="6184387" y="497215"/>
            <a:ext cx="1039828" cy="81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6" name="Google Shape;646;p91"/>
          <p:cNvSpPr txBox="1"/>
          <p:nvPr/>
        </p:nvSpPr>
        <p:spPr>
          <a:xfrm>
            <a:off x="1252150" y="1081975"/>
            <a:ext cx="725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 objeto es como un un paquete de variables y funciones que conviene tener agrupados por consistencia y comodidad.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7" name="Google Shape;647;p91"/>
          <p:cNvSpPr txBox="1"/>
          <p:nvPr/>
        </p:nvSpPr>
        <p:spPr>
          <a:xfrm>
            <a:off x="1902400" y="2370025"/>
            <a:ext cx="2654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Persona_nombre = ‘Juan’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8" name="Google Shape;648;p91"/>
          <p:cNvSpPr txBox="1"/>
          <p:nvPr/>
        </p:nvSpPr>
        <p:spPr>
          <a:xfrm>
            <a:off x="1902400" y="3058950"/>
            <a:ext cx="1905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Persona_edad = 23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9" name="Google Shape;649;p91"/>
          <p:cNvSpPr txBox="1"/>
          <p:nvPr/>
        </p:nvSpPr>
        <p:spPr>
          <a:xfrm>
            <a:off x="1902400" y="3747875"/>
            <a:ext cx="3684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Persona_profesion = ‘vendedor’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0" name="Google Shape;650;p91"/>
          <p:cNvSpPr txBox="1"/>
          <p:nvPr/>
        </p:nvSpPr>
        <p:spPr>
          <a:xfrm>
            <a:off x="1252150" y="280575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¿Qué es un objeto?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51" name="Google Shape;651;p91"/>
          <p:cNvCxnSpPr/>
          <p:nvPr/>
        </p:nvCxnSpPr>
        <p:spPr>
          <a:xfrm>
            <a:off x="4975400" y="2353225"/>
            <a:ext cx="0" cy="1804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91"/>
          <p:cNvCxnSpPr/>
          <p:nvPr/>
        </p:nvCxnSpPr>
        <p:spPr>
          <a:xfrm>
            <a:off x="4986625" y="3171275"/>
            <a:ext cx="5268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3" name="Google Shape;653;p91"/>
          <p:cNvSpPr/>
          <p:nvPr/>
        </p:nvSpPr>
        <p:spPr>
          <a:xfrm>
            <a:off x="5894300" y="2538875"/>
            <a:ext cx="2758500" cy="174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1"/>
          <p:cNvSpPr txBox="1"/>
          <p:nvPr/>
        </p:nvSpPr>
        <p:spPr>
          <a:xfrm>
            <a:off x="5946300" y="2044963"/>
            <a:ext cx="2654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Objeto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5" name="Google Shape;655;p91"/>
          <p:cNvSpPr txBox="1"/>
          <p:nvPr/>
        </p:nvSpPr>
        <p:spPr>
          <a:xfrm>
            <a:off x="5524650" y="2677350"/>
            <a:ext cx="3497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nombre = ‘Juan’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6" name="Google Shape;656;p91"/>
          <p:cNvSpPr txBox="1"/>
          <p:nvPr/>
        </p:nvSpPr>
        <p:spPr>
          <a:xfrm>
            <a:off x="5524650" y="3212550"/>
            <a:ext cx="3497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edad = 23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7" name="Google Shape;657;p91"/>
          <p:cNvSpPr txBox="1"/>
          <p:nvPr/>
        </p:nvSpPr>
        <p:spPr>
          <a:xfrm>
            <a:off x="5524700" y="3747750"/>
            <a:ext cx="3497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profesión = ‘vendedor’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6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¿Dónde estamos?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8" name="Google Shape;258;p56"/>
          <p:cNvPicPr preferRelativeResize="0"/>
          <p:nvPr/>
        </p:nvPicPr>
        <p:blipFill rotWithShape="1">
          <a:blip r:embed="rId3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3" name="Google Shape;663;p92"/>
          <p:cNvSpPr txBox="1"/>
          <p:nvPr/>
        </p:nvSpPr>
        <p:spPr>
          <a:xfrm>
            <a:off x="1252150" y="280575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¿Qué es una clase?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4" name="Google Shape;664;p92"/>
          <p:cNvSpPr txBox="1"/>
          <p:nvPr/>
        </p:nvSpPr>
        <p:spPr>
          <a:xfrm>
            <a:off x="1252150" y="1081975"/>
            <a:ext cx="725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Los objetos suelen crearse a partir de unas </a:t>
            </a:r>
            <a:r>
              <a:rPr i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plantillas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 las que llamamos clases.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5" name="Google Shape;665;p92"/>
          <p:cNvSpPr/>
          <p:nvPr/>
        </p:nvSpPr>
        <p:spPr>
          <a:xfrm>
            <a:off x="1404900" y="2538875"/>
            <a:ext cx="2040000" cy="174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92"/>
          <p:cNvSpPr txBox="1"/>
          <p:nvPr/>
        </p:nvSpPr>
        <p:spPr>
          <a:xfrm>
            <a:off x="1097650" y="2044963"/>
            <a:ext cx="2654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Clase Persona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7" name="Google Shape;667;p92"/>
          <p:cNvSpPr txBox="1"/>
          <p:nvPr/>
        </p:nvSpPr>
        <p:spPr>
          <a:xfrm>
            <a:off x="1515850" y="2677350"/>
            <a:ext cx="1818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nombre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8" name="Google Shape;668;p92"/>
          <p:cNvSpPr txBox="1"/>
          <p:nvPr/>
        </p:nvSpPr>
        <p:spPr>
          <a:xfrm>
            <a:off x="1515850" y="3212550"/>
            <a:ext cx="1818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edad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9" name="Google Shape;669;p92"/>
          <p:cNvSpPr txBox="1"/>
          <p:nvPr/>
        </p:nvSpPr>
        <p:spPr>
          <a:xfrm>
            <a:off x="1515876" y="3747750"/>
            <a:ext cx="1818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profesion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0" name="Google Shape;670;p92"/>
          <p:cNvSpPr/>
          <p:nvPr/>
        </p:nvSpPr>
        <p:spPr>
          <a:xfrm>
            <a:off x="5914400" y="2079952"/>
            <a:ext cx="2040000" cy="107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92"/>
          <p:cNvSpPr txBox="1"/>
          <p:nvPr/>
        </p:nvSpPr>
        <p:spPr>
          <a:xfrm>
            <a:off x="5607150" y="1646275"/>
            <a:ext cx="2654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Objeto 1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2" name="Google Shape;672;p92"/>
          <p:cNvSpPr txBox="1"/>
          <p:nvPr/>
        </p:nvSpPr>
        <p:spPr>
          <a:xfrm>
            <a:off x="6025350" y="2165517"/>
            <a:ext cx="1818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nombre = ‘Juan’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3" name="Google Shape;673;p92"/>
          <p:cNvSpPr txBox="1"/>
          <p:nvPr/>
        </p:nvSpPr>
        <p:spPr>
          <a:xfrm>
            <a:off x="6025350" y="2496224"/>
            <a:ext cx="1818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edad = ‘23’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4" name="Google Shape;674;p92"/>
          <p:cNvSpPr txBox="1"/>
          <p:nvPr/>
        </p:nvSpPr>
        <p:spPr>
          <a:xfrm>
            <a:off x="5914375" y="2771475"/>
            <a:ext cx="2040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profesion = ‘vendedor’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5" name="Google Shape;675;p92"/>
          <p:cNvSpPr/>
          <p:nvPr/>
        </p:nvSpPr>
        <p:spPr>
          <a:xfrm>
            <a:off x="5914400" y="3810927"/>
            <a:ext cx="2040000" cy="107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92"/>
          <p:cNvSpPr txBox="1"/>
          <p:nvPr/>
        </p:nvSpPr>
        <p:spPr>
          <a:xfrm>
            <a:off x="5607150" y="3377250"/>
            <a:ext cx="2654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Objeto 2</a:t>
            </a:r>
            <a:endParaRPr b="1"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7" name="Google Shape;677;p92"/>
          <p:cNvSpPr txBox="1"/>
          <p:nvPr/>
        </p:nvSpPr>
        <p:spPr>
          <a:xfrm>
            <a:off x="6025350" y="3896492"/>
            <a:ext cx="1818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nombre = ‘Jorge’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8" name="Google Shape;678;p92"/>
          <p:cNvSpPr txBox="1"/>
          <p:nvPr/>
        </p:nvSpPr>
        <p:spPr>
          <a:xfrm>
            <a:off x="6025350" y="4227199"/>
            <a:ext cx="1818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edad = ‘40’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9" name="Google Shape;679;p92"/>
          <p:cNvSpPr txBox="1"/>
          <p:nvPr/>
        </p:nvSpPr>
        <p:spPr>
          <a:xfrm>
            <a:off x="5914375" y="4502450"/>
            <a:ext cx="2040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profesion = ‘cartero’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0" name="Google Shape;680;p92"/>
          <p:cNvSpPr txBox="1"/>
          <p:nvPr/>
        </p:nvSpPr>
        <p:spPr>
          <a:xfrm>
            <a:off x="3773950" y="2974925"/>
            <a:ext cx="1811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Creamos distintas instancias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(Objetos) de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clase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81" name="Google Shape;681;p92"/>
          <p:cNvCxnSpPr/>
          <p:nvPr/>
        </p:nvCxnSpPr>
        <p:spPr>
          <a:xfrm>
            <a:off x="3527475" y="2936775"/>
            <a:ext cx="2318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2" name="Google Shape;682;p92"/>
          <p:cNvCxnSpPr/>
          <p:nvPr/>
        </p:nvCxnSpPr>
        <p:spPr>
          <a:xfrm>
            <a:off x="3527475" y="4015350"/>
            <a:ext cx="2318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8" name="Google Shape;688;p93"/>
          <p:cNvSpPr txBox="1"/>
          <p:nvPr/>
        </p:nvSpPr>
        <p:spPr>
          <a:xfrm>
            <a:off x="1067125" y="736950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Creando una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clase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89" name="Google Shape;689;p93"/>
          <p:cNvPicPr preferRelativeResize="0"/>
          <p:nvPr/>
        </p:nvPicPr>
        <p:blipFill rotWithShape="1">
          <a:blip r:embed="rId3">
            <a:alphaModFix/>
          </a:blip>
          <a:srcRect b="17211" l="30824" r="38846" t="69883"/>
          <a:stretch/>
        </p:blipFill>
        <p:spPr>
          <a:xfrm>
            <a:off x="731101" y="2323562"/>
            <a:ext cx="5682024" cy="13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3"/>
          <p:cNvSpPr txBox="1"/>
          <p:nvPr/>
        </p:nvSpPr>
        <p:spPr>
          <a:xfrm>
            <a:off x="3185700" y="1695050"/>
            <a:ext cx="381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Nombre que le doy a la clase.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1" name="Google Shape;691;p93"/>
          <p:cNvSpPr/>
          <p:nvPr/>
        </p:nvSpPr>
        <p:spPr>
          <a:xfrm>
            <a:off x="2374200" y="2426050"/>
            <a:ext cx="1001400" cy="3099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93"/>
          <p:cNvCxnSpPr>
            <a:stCxn id="691" idx="0"/>
            <a:endCxn id="690" idx="1"/>
          </p:cNvCxnSpPr>
          <p:nvPr/>
        </p:nvCxnSpPr>
        <p:spPr>
          <a:xfrm rot="-5400000">
            <a:off x="2763150" y="2003500"/>
            <a:ext cx="534300" cy="310800"/>
          </a:xfrm>
          <a:prstGeom prst="bent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98" name="Google Shape;698;p94"/>
          <p:cNvPicPr preferRelativeResize="0"/>
          <p:nvPr/>
        </p:nvPicPr>
        <p:blipFill rotWithShape="1">
          <a:blip r:embed="rId3">
            <a:alphaModFix/>
          </a:blip>
          <a:srcRect b="17211" l="30824" r="38846" t="69883"/>
          <a:stretch/>
        </p:blipFill>
        <p:spPr>
          <a:xfrm>
            <a:off x="731101" y="2323562"/>
            <a:ext cx="5682024" cy="13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4"/>
          <p:cNvSpPr txBox="1"/>
          <p:nvPr/>
        </p:nvSpPr>
        <p:spPr>
          <a:xfrm>
            <a:off x="3185700" y="1695050"/>
            <a:ext cx="381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Nombre que le doy a la clase.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0" name="Google Shape;700;p94"/>
          <p:cNvSpPr/>
          <p:nvPr/>
        </p:nvSpPr>
        <p:spPr>
          <a:xfrm>
            <a:off x="2374200" y="2426050"/>
            <a:ext cx="1001400" cy="3099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94"/>
          <p:cNvCxnSpPr>
            <a:stCxn id="700" idx="0"/>
            <a:endCxn id="699" idx="1"/>
          </p:cNvCxnSpPr>
          <p:nvPr/>
        </p:nvCxnSpPr>
        <p:spPr>
          <a:xfrm rot="-5400000">
            <a:off x="2763150" y="2003500"/>
            <a:ext cx="534300" cy="310800"/>
          </a:xfrm>
          <a:prstGeom prst="bent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2" name="Google Shape;702;p94"/>
          <p:cNvSpPr txBox="1"/>
          <p:nvPr/>
        </p:nvSpPr>
        <p:spPr>
          <a:xfrm>
            <a:off x="4114800" y="3918300"/>
            <a:ext cx="381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Atributos (variables) que van a tener los objetos de esta clase.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3" name="Google Shape;703;p94"/>
          <p:cNvSpPr/>
          <p:nvPr/>
        </p:nvSpPr>
        <p:spPr>
          <a:xfrm>
            <a:off x="2583875" y="3021950"/>
            <a:ext cx="2497200" cy="4725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4" name="Google Shape;704;p94"/>
          <p:cNvCxnSpPr>
            <a:stCxn id="703" idx="2"/>
            <a:endCxn id="702" idx="1"/>
          </p:cNvCxnSpPr>
          <p:nvPr/>
        </p:nvCxnSpPr>
        <p:spPr>
          <a:xfrm flipH="1" rot="-5400000">
            <a:off x="3663275" y="3663650"/>
            <a:ext cx="620700" cy="282300"/>
          </a:xfrm>
          <a:prstGeom prst="bent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5" name="Google Shape;705;p94"/>
          <p:cNvSpPr txBox="1"/>
          <p:nvPr/>
        </p:nvSpPr>
        <p:spPr>
          <a:xfrm>
            <a:off x="1067125" y="736950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Creando una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clase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11" name="Google Shape;711;p95"/>
          <p:cNvPicPr preferRelativeResize="0"/>
          <p:nvPr/>
        </p:nvPicPr>
        <p:blipFill rotWithShape="1">
          <a:blip r:embed="rId3">
            <a:alphaModFix/>
          </a:blip>
          <a:srcRect b="17211" l="30824" r="38846" t="69883"/>
          <a:stretch/>
        </p:blipFill>
        <p:spPr>
          <a:xfrm>
            <a:off x="731101" y="2323562"/>
            <a:ext cx="5682024" cy="13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95"/>
          <p:cNvSpPr txBox="1"/>
          <p:nvPr/>
        </p:nvSpPr>
        <p:spPr>
          <a:xfrm>
            <a:off x="3185700" y="1695050"/>
            <a:ext cx="381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Nombre que le doy a la clase.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3" name="Google Shape;713;p95"/>
          <p:cNvSpPr/>
          <p:nvPr/>
        </p:nvSpPr>
        <p:spPr>
          <a:xfrm>
            <a:off x="2374200" y="2426050"/>
            <a:ext cx="1001400" cy="3099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4" name="Google Shape;714;p95"/>
          <p:cNvCxnSpPr>
            <a:stCxn id="713" idx="0"/>
            <a:endCxn id="712" idx="1"/>
          </p:cNvCxnSpPr>
          <p:nvPr/>
        </p:nvCxnSpPr>
        <p:spPr>
          <a:xfrm rot="-5400000">
            <a:off x="2763150" y="2003500"/>
            <a:ext cx="534300" cy="310800"/>
          </a:xfrm>
          <a:prstGeom prst="bent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5" name="Google Shape;715;p95"/>
          <p:cNvSpPr txBox="1"/>
          <p:nvPr/>
        </p:nvSpPr>
        <p:spPr>
          <a:xfrm>
            <a:off x="4114800" y="3918300"/>
            <a:ext cx="381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Atributos (variables) que van a tener los objetos de esta clase.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6" name="Google Shape;716;p95"/>
          <p:cNvSpPr/>
          <p:nvPr/>
        </p:nvSpPr>
        <p:spPr>
          <a:xfrm>
            <a:off x="2583875" y="3021950"/>
            <a:ext cx="2497200" cy="4725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7" name="Google Shape;717;p95"/>
          <p:cNvCxnSpPr>
            <a:stCxn id="716" idx="2"/>
            <a:endCxn id="715" idx="1"/>
          </p:cNvCxnSpPr>
          <p:nvPr/>
        </p:nvCxnSpPr>
        <p:spPr>
          <a:xfrm flipH="1" rot="-5400000">
            <a:off x="3663275" y="3663650"/>
            <a:ext cx="620700" cy="282300"/>
          </a:xfrm>
          <a:prstGeom prst="bentConnector2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8" name="Google Shape;718;p95"/>
          <p:cNvSpPr/>
          <p:nvPr/>
        </p:nvSpPr>
        <p:spPr>
          <a:xfrm>
            <a:off x="2004150" y="2774100"/>
            <a:ext cx="4137600" cy="1857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95"/>
          <p:cNvSpPr txBox="1"/>
          <p:nvPr/>
        </p:nvSpPr>
        <p:spPr>
          <a:xfrm>
            <a:off x="6701050" y="2509400"/>
            <a:ext cx="22383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creemos una instancia de esta clase, vamos a tener que pasarle un nombre y una edad de la persona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20" name="Google Shape;720;p95"/>
          <p:cNvCxnSpPr>
            <a:stCxn id="718" idx="3"/>
          </p:cNvCxnSpPr>
          <p:nvPr/>
        </p:nvCxnSpPr>
        <p:spPr>
          <a:xfrm>
            <a:off x="6141750" y="2866950"/>
            <a:ext cx="485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1" name="Google Shape;721;p95"/>
          <p:cNvSpPr txBox="1"/>
          <p:nvPr/>
        </p:nvSpPr>
        <p:spPr>
          <a:xfrm>
            <a:off x="1067125" y="736950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Creando una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clase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27" name="Google Shape;727;p96"/>
          <p:cNvPicPr preferRelativeResize="0"/>
          <p:nvPr/>
        </p:nvPicPr>
        <p:blipFill rotWithShape="1">
          <a:blip r:embed="rId3">
            <a:alphaModFix/>
          </a:blip>
          <a:srcRect b="32908" l="31814" r="47909" t="51000"/>
          <a:stretch/>
        </p:blipFill>
        <p:spPr>
          <a:xfrm>
            <a:off x="1067125" y="1871025"/>
            <a:ext cx="3555125" cy="158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6"/>
          <p:cNvSpPr txBox="1"/>
          <p:nvPr/>
        </p:nvSpPr>
        <p:spPr>
          <a:xfrm>
            <a:off x="1067125" y="736950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Creando un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objeto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34" name="Google Shape;734;p97"/>
          <p:cNvPicPr preferRelativeResize="0"/>
          <p:nvPr/>
        </p:nvPicPr>
        <p:blipFill rotWithShape="1">
          <a:blip r:embed="rId3">
            <a:alphaModFix/>
          </a:blip>
          <a:srcRect b="32908" l="31814" r="47909" t="51000"/>
          <a:stretch/>
        </p:blipFill>
        <p:spPr>
          <a:xfrm>
            <a:off x="1067125" y="1871025"/>
            <a:ext cx="3555125" cy="158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7"/>
          <p:cNvSpPr txBox="1"/>
          <p:nvPr/>
        </p:nvSpPr>
        <p:spPr>
          <a:xfrm>
            <a:off x="1067125" y="736950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Creando un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objeto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6" name="Google Shape;736;p97"/>
          <p:cNvSpPr txBox="1"/>
          <p:nvPr/>
        </p:nvSpPr>
        <p:spPr>
          <a:xfrm>
            <a:off x="5103625" y="1763575"/>
            <a:ext cx="381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Recordar: lo que hicimos fue crear una instancia de la clase Persona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7" name="Google Shape;737;p97"/>
          <p:cNvSpPr/>
          <p:nvPr/>
        </p:nvSpPr>
        <p:spPr>
          <a:xfrm>
            <a:off x="1745125" y="1871025"/>
            <a:ext cx="2732400" cy="3099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97"/>
          <p:cNvPicPr preferRelativeResize="0"/>
          <p:nvPr/>
        </p:nvPicPr>
        <p:blipFill rotWithShape="1">
          <a:blip r:embed="rId4">
            <a:alphaModFix/>
          </a:blip>
          <a:srcRect b="17211" l="30824" r="40893" t="69883"/>
          <a:stretch/>
        </p:blipFill>
        <p:spPr>
          <a:xfrm>
            <a:off x="5177625" y="2512675"/>
            <a:ext cx="3379152" cy="867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97"/>
          <p:cNvCxnSpPr>
            <a:stCxn id="737" idx="3"/>
          </p:cNvCxnSpPr>
          <p:nvPr/>
        </p:nvCxnSpPr>
        <p:spPr>
          <a:xfrm>
            <a:off x="4477525" y="2025975"/>
            <a:ext cx="431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45" name="Google Shape;745;p98"/>
          <p:cNvPicPr preferRelativeResize="0"/>
          <p:nvPr/>
        </p:nvPicPr>
        <p:blipFill rotWithShape="1">
          <a:blip r:embed="rId3">
            <a:alphaModFix/>
          </a:blip>
          <a:srcRect b="32908" l="31814" r="47909" t="51000"/>
          <a:stretch/>
        </p:blipFill>
        <p:spPr>
          <a:xfrm>
            <a:off x="1067125" y="1871025"/>
            <a:ext cx="3555125" cy="158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98"/>
          <p:cNvSpPr txBox="1"/>
          <p:nvPr/>
        </p:nvSpPr>
        <p:spPr>
          <a:xfrm>
            <a:off x="1067125" y="736950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Creando un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objeto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7" name="Google Shape;747;p98"/>
          <p:cNvSpPr txBox="1"/>
          <p:nvPr/>
        </p:nvSpPr>
        <p:spPr>
          <a:xfrm>
            <a:off x="5103625" y="1763575"/>
            <a:ext cx="381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Recordar: lo que hicimos fue crear una instancia de la clase Persona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8" name="Google Shape;748;p98"/>
          <p:cNvSpPr/>
          <p:nvPr/>
        </p:nvSpPr>
        <p:spPr>
          <a:xfrm>
            <a:off x="1745125" y="1871025"/>
            <a:ext cx="2732400" cy="3099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98"/>
          <p:cNvPicPr preferRelativeResize="0"/>
          <p:nvPr/>
        </p:nvPicPr>
        <p:blipFill rotWithShape="1">
          <a:blip r:embed="rId4">
            <a:alphaModFix/>
          </a:blip>
          <a:srcRect b="17211" l="30824" r="40893" t="69883"/>
          <a:stretch/>
        </p:blipFill>
        <p:spPr>
          <a:xfrm>
            <a:off x="5177625" y="2512675"/>
            <a:ext cx="3379152" cy="867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98"/>
          <p:cNvCxnSpPr>
            <a:stCxn id="748" idx="3"/>
          </p:cNvCxnSpPr>
          <p:nvPr/>
        </p:nvCxnSpPr>
        <p:spPr>
          <a:xfrm>
            <a:off x="4477525" y="2025975"/>
            <a:ext cx="431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51" name="Google Shape;751;p98"/>
          <p:cNvGrpSpPr/>
          <p:nvPr/>
        </p:nvGrpSpPr>
        <p:grpSpPr>
          <a:xfrm>
            <a:off x="2821955" y="3577006"/>
            <a:ext cx="4034291" cy="1351466"/>
            <a:chOff x="3329975" y="1420300"/>
            <a:chExt cx="5775649" cy="2060475"/>
          </a:xfrm>
        </p:grpSpPr>
        <p:pic>
          <p:nvPicPr>
            <p:cNvPr id="752" name="Google Shape;752;p98"/>
            <p:cNvPicPr preferRelativeResize="0"/>
            <p:nvPr/>
          </p:nvPicPr>
          <p:blipFill rotWithShape="1">
            <a:blip r:embed="rId5">
              <a:alphaModFix/>
            </a:blip>
            <a:srcRect b="10436" l="37201" r="0" t="50001"/>
            <a:stretch/>
          </p:blipFill>
          <p:spPr>
            <a:xfrm>
              <a:off x="6214125" y="1420300"/>
              <a:ext cx="2884050" cy="203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98"/>
            <p:cNvPicPr preferRelativeResize="0"/>
            <p:nvPr/>
          </p:nvPicPr>
          <p:blipFill rotWithShape="1">
            <a:blip r:embed="rId5">
              <a:alphaModFix/>
            </a:blip>
            <a:srcRect b="60438" l="37201" r="0" t="0"/>
            <a:stretch/>
          </p:blipFill>
          <p:spPr>
            <a:xfrm>
              <a:off x="3330075" y="1420300"/>
              <a:ext cx="2884050" cy="2034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98"/>
            <p:cNvSpPr txBox="1"/>
            <p:nvPr/>
          </p:nvSpPr>
          <p:spPr>
            <a:xfrm>
              <a:off x="3329975" y="2945575"/>
              <a:ext cx="2884200" cy="535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952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EFEFEF"/>
                  </a:solidFill>
                  <a:latin typeface="Rubik"/>
                  <a:ea typeface="Rubik"/>
                  <a:cs typeface="Rubik"/>
                  <a:sym typeface="Rubik"/>
                </a:rPr>
                <a:t>I don’t know.</a:t>
              </a:r>
              <a:endParaRPr b="1" sz="1800">
                <a:solidFill>
                  <a:srgbClr val="EFEFE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755" name="Google Shape;755;p98"/>
            <p:cNvSpPr txBox="1"/>
            <p:nvPr/>
          </p:nvSpPr>
          <p:spPr>
            <a:xfrm>
              <a:off x="6221424" y="2945575"/>
              <a:ext cx="2884200" cy="535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952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FEFEF"/>
                  </a:solidFill>
                  <a:latin typeface="Rubik"/>
                  <a:ea typeface="Rubik"/>
                  <a:cs typeface="Rubik"/>
                  <a:sym typeface="Rubik"/>
                </a:rPr>
                <a:t>Is it classy enough?</a:t>
              </a:r>
              <a:endParaRPr b="1">
                <a:solidFill>
                  <a:srgbClr val="EFEFE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61" name="Google Shape;761;p99"/>
          <p:cNvPicPr preferRelativeResize="0"/>
          <p:nvPr/>
        </p:nvPicPr>
        <p:blipFill rotWithShape="1">
          <a:blip r:embed="rId3">
            <a:alphaModFix/>
          </a:blip>
          <a:srcRect b="32041" l="32032" r="29139" t="36612"/>
          <a:stretch/>
        </p:blipFill>
        <p:spPr>
          <a:xfrm>
            <a:off x="848675" y="2070875"/>
            <a:ext cx="5466624" cy="248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9"/>
          <p:cNvSpPr txBox="1"/>
          <p:nvPr/>
        </p:nvSpPr>
        <p:spPr>
          <a:xfrm>
            <a:off x="1252150" y="280575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Métodos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3" name="Google Shape;763;p99"/>
          <p:cNvSpPr txBox="1"/>
          <p:nvPr/>
        </p:nvSpPr>
        <p:spPr>
          <a:xfrm>
            <a:off x="1252150" y="1081975"/>
            <a:ext cx="725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Los métodos son funciones propias de una clase. Es decir son funciones que definimos para que actuan sobre un tipo de objeto determinado.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9" name="Google Shape;769;p100"/>
          <p:cNvSpPr txBox="1"/>
          <p:nvPr/>
        </p:nvSpPr>
        <p:spPr>
          <a:xfrm>
            <a:off x="1252150" y="280575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Métodos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70" name="Google Shape;770;p100"/>
          <p:cNvPicPr preferRelativeResize="0"/>
          <p:nvPr/>
        </p:nvPicPr>
        <p:blipFill rotWithShape="1">
          <a:blip r:embed="rId3">
            <a:alphaModFix/>
          </a:blip>
          <a:srcRect b="32041" l="32032" r="29139" t="36612"/>
          <a:stretch/>
        </p:blipFill>
        <p:spPr>
          <a:xfrm>
            <a:off x="848675" y="1004075"/>
            <a:ext cx="5466624" cy="248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00"/>
          <p:cNvSpPr txBox="1"/>
          <p:nvPr/>
        </p:nvSpPr>
        <p:spPr>
          <a:xfrm>
            <a:off x="6676650" y="2874850"/>
            <a:ext cx="2077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Definimos una función que imprime un texto en pantallas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2" name="Google Shape;772;p100"/>
          <p:cNvSpPr/>
          <p:nvPr/>
        </p:nvSpPr>
        <p:spPr>
          <a:xfrm>
            <a:off x="1559650" y="2992675"/>
            <a:ext cx="3967200" cy="3936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3" name="Google Shape;773;p100"/>
          <p:cNvCxnSpPr>
            <a:stCxn id="772" idx="3"/>
          </p:cNvCxnSpPr>
          <p:nvPr/>
        </p:nvCxnSpPr>
        <p:spPr>
          <a:xfrm>
            <a:off x="5526850" y="3189475"/>
            <a:ext cx="9645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79" name="Google Shape;779;p101"/>
          <p:cNvPicPr preferRelativeResize="0"/>
          <p:nvPr/>
        </p:nvPicPr>
        <p:blipFill rotWithShape="1">
          <a:blip r:embed="rId3">
            <a:alphaModFix/>
          </a:blip>
          <a:srcRect b="32041" l="32032" r="29139" t="36612"/>
          <a:stretch/>
        </p:blipFill>
        <p:spPr>
          <a:xfrm>
            <a:off x="848675" y="1004075"/>
            <a:ext cx="5466624" cy="248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01"/>
          <p:cNvSpPr txBox="1"/>
          <p:nvPr/>
        </p:nvSpPr>
        <p:spPr>
          <a:xfrm>
            <a:off x="1252150" y="280575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Métodos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1" name="Google Shape;781;p101"/>
          <p:cNvPicPr preferRelativeResize="0"/>
          <p:nvPr/>
        </p:nvPicPr>
        <p:blipFill rotWithShape="1">
          <a:blip r:embed="rId3">
            <a:alphaModFix/>
          </a:blip>
          <a:srcRect b="20922" l="32032" r="29139" t="67819"/>
          <a:stretch/>
        </p:blipFill>
        <p:spPr>
          <a:xfrm>
            <a:off x="822138" y="3540175"/>
            <a:ext cx="5519698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01"/>
          <p:cNvSpPr/>
          <p:nvPr/>
        </p:nvSpPr>
        <p:spPr>
          <a:xfrm>
            <a:off x="1252150" y="3793500"/>
            <a:ext cx="1572600" cy="3261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01"/>
          <p:cNvSpPr txBox="1"/>
          <p:nvPr/>
        </p:nvSpPr>
        <p:spPr>
          <a:xfrm>
            <a:off x="6676650" y="3793500"/>
            <a:ext cx="2077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Usamos el método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84" name="Google Shape;784;p101"/>
          <p:cNvCxnSpPr/>
          <p:nvPr/>
        </p:nvCxnSpPr>
        <p:spPr>
          <a:xfrm>
            <a:off x="2824635" y="3997800"/>
            <a:ext cx="36879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7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90" name="Google Shape;790;p102"/>
          <p:cNvSpPr txBox="1"/>
          <p:nvPr/>
        </p:nvSpPr>
        <p:spPr>
          <a:xfrm>
            <a:off x="1252150" y="280575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Métodos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1" name="Google Shape;791;p102"/>
          <p:cNvSpPr txBox="1"/>
          <p:nvPr/>
        </p:nvSpPr>
        <p:spPr>
          <a:xfrm>
            <a:off x="1252150" y="1081975"/>
            <a:ext cx="725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 método puede modificar en valor de algún atributo del objeto.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92" name="Google Shape;792;p102"/>
          <p:cNvPicPr preferRelativeResize="0"/>
          <p:nvPr/>
        </p:nvPicPr>
        <p:blipFill rotWithShape="1">
          <a:blip r:embed="rId3">
            <a:alphaModFix/>
          </a:blip>
          <a:srcRect b="32170" l="31552" r="29105" t="36447"/>
          <a:stretch/>
        </p:blipFill>
        <p:spPr>
          <a:xfrm>
            <a:off x="988500" y="1890175"/>
            <a:ext cx="6000048" cy="26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02"/>
          <p:cNvSpPr txBox="1"/>
          <p:nvPr/>
        </p:nvSpPr>
        <p:spPr>
          <a:xfrm>
            <a:off x="7057650" y="3865450"/>
            <a:ext cx="2077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Cambia el valor del atributo edad, lo aumenta en 1.</a:t>
            </a:r>
            <a:endParaRPr b="1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4" name="Google Shape;794;p102"/>
          <p:cNvSpPr/>
          <p:nvPr/>
        </p:nvSpPr>
        <p:spPr>
          <a:xfrm>
            <a:off x="1940650" y="3983275"/>
            <a:ext cx="3967200" cy="3936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5" name="Google Shape;795;p102"/>
          <p:cNvCxnSpPr>
            <a:stCxn id="794" idx="3"/>
          </p:cNvCxnSpPr>
          <p:nvPr/>
        </p:nvCxnSpPr>
        <p:spPr>
          <a:xfrm>
            <a:off x="5907850" y="4180075"/>
            <a:ext cx="9645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1" name="Google Shape;801;p103"/>
          <p:cNvSpPr txBox="1"/>
          <p:nvPr/>
        </p:nvSpPr>
        <p:spPr>
          <a:xfrm>
            <a:off x="1252150" y="280575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Métodos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2" name="Google Shape;802;p103"/>
          <p:cNvSpPr txBox="1"/>
          <p:nvPr/>
        </p:nvSpPr>
        <p:spPr>
          <a:xfrm>
            <a:off x="1252150" y="1081975"/>
            <a:ext cx="725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 método puede modificar en valor de algún atributo del objeto.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03" name="Google Shape;803;p103"/>
          <p:cNvPicPr preferRelativeResize="0"/>
          <p:nvPr/>
        </p:nvPicPr>
        <p:blipFill rotWithShape="1">
          <a:blip r:embed="rId3">
            <a:alphaModFix/>
          </a:blip>
          <a:srcRect b="18948" l="31552" r="29105" t="36446"/>
          <a:stretch/>
        </p:blipFill>
        <p:spPr>
          <a:xfrm>
            <a:off x="1252150" y="1727660"/>
            <a:ext cx="5218349" cy="3328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875" y="1405050"/>
            <a:ext cx="4148250" cy="23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14" name="Google Shape;814;p105"/>
          <p:cNvSpPr txBox="1"/>
          <p:nvPr/>
        </p:nvSpPr>
        <p:spPr>
          <a:xfrm>
            <a:off x="1252150" y="280575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Clases: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Beneficios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5" name="Google Shape;815;p105"/>
          <p:cNvSpPr txBox="1"/>
          <p:nvPr/>
        </p:nvSpPr>
        <p:spPr>
          <a:xfrm>
            <a:off x="1252150" y="1081975"/>
            <a:ext cx="725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 programación orientada a objetos nos propone una </a:t>
            </a: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manera de trabajar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a la hora de escribir nuestro programa. 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 sólo es práctico y ordenado, sino que también muchas veces nos ayuda a mantener la consistencia del código.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16" name="Google Shape;816;p105"/>
          <p:cNvPicPr preferRelativeResize="0"/>
          <p:nvPr/>
        </p:nvPicPr>
        <p:blipFill rotWithShape="1">
          <a:blip r:embed="rId3">
            <a:alphaModFix/>
          </a:blip>
          <a:srcRect b="19110" l="32230" r="24221" t="44151"/>
          <a:stretch/>
        </p:blipFill>
        <p:spPr>
          <a:xfrm>
            <a:off x="1942441" y="2473075"/>
            <a:ext cx="5259120" cy="24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05"/>
          <p:cNvSpPr/>
          <p:nvPr/>
        </p:nvSpPr>
        <p:spPr>
          <a:xfrm>
            <a:off x="2865788" y="3438811"/>
            <a:ext cx="3436500" cy="74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3" name="Google Shape;823;p106"/>
          <p:cNvSpPr txBox="1"/>
          <p:nvPr/>
        </p:nvSpPr>
        <p:spPr>
          <a:xfrm>
            <a:off x="1252150" y="280575"/>
            <a:ext cx="6159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Clases: </a:t>
            </a:r>
            <a:r>
              <a:rPr b="1" lang="es" sz="30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Beneficios</a:t>
            </a:r>
            <a:endParaRPr b="1" sz="30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24" name="Google Shape;82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150" y="2754823"/>
            <a:ext cx="2402050" cy="12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06"/>
          <p:cNvSpPr txBox="1"/>
          <p:nvPr/>
        </p:nvSpPr>
        <p:spPr>
          <a:xfrm>
            <a:off x="1252150" y="1418525"/>
            <a:ext cx="60621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Más adelante veremos que el formato de clases y métodos propuestos por la librería scikit-learn es muy útil y es el más usado en la comunidad de data science.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300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07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Hands-on training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2" name="Google Shape;832;p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33" name="Google Shape;833;p107"/>
          <p:cNvPicPr preferRelativeResize="0"/>
          <p:nvPr/>
        </p:nvPicPr>
        <p:blipFill rotWithShape="1">
          <a:blip r:embed="rId4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8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08"/>
          <p:cNvSpPr txBox="1"/>
          <p:nvPr/>
        </p:nvSpPr>
        <p:spPr>
          <a:xfrm>
            <a:off x="189800" y="597050"/>
            <a:ext cx="1634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Hands-on training</a:t>
            </a:r>
            <a:endParaRPr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1" name="Google Shape;841;p108"/>
          <p:cNvSpPr txBox="1"/>
          <p:nvPr/>
        </p:nvSpPr>
        <p:spPr>
          <a:xfrm>
            <a:off x="2098550" y="1534825"/>
            <a:ext cx="70158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DS_Clase_11_Clases.ipynb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2" name="Google Shape;842;p10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9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Entrega 1: Exploración</a:t>
            </a:r>
            <a:endParaRPr/>
          </a:p>
        </p:txBody>
      </p:sp>
      <p:sp>
        <p:nvSpPr>
          <p:cNvPr id="848" name="Google Shape;848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49" name="Google Shape;84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25" y="1543163"/>
            <a:ext cx="3263899" cy="31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D300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10"/>
          <p:cNvSpPr txBox="1"/>
          <p:nvPr>
            <p:ph idx="4294967295" type="title"/>
          </p:nvPr>
        </p:nvSpPr>
        <p:spPr>
          <a:xfrm>
            <a:off x="729450" y="838200"/>
            <a:ext cx="52254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Actividad: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Dudas comunitarias</a:t>
            </a:r>
            <a:endParaRPr b="1" sz="3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6" name="Google Shape;856;p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57" name="Google Shape;857;p110"/>
          <p:cNvPicPr preferRelativeResize="0"/>
          <p:nvPr/>
        </p:nvPicPr>
        <p:blipFill rotWithShape="1">
          <a:blip r:embed="rId4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1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Lanzamiento Entrega 02</a:t>
            </a:r>
            <a:endParaRPr/>
          </a:p>
        </p:txBody>
      </p:sp>
      <p:sp>
        <p:nvSpPr>
          <p:cNvPr id="863" name="Google Shape;863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864" name="Google Shape;864;p111"/>
          <p:cNvSpPr txBox="1"/>
          <p:nvPr/>
        </p:nvSpPr>
        <p:spPr>
          <a:xfrm>
            <a:off x="729450" y="1476850"/>
            <a:ext cx="79194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ubik"/>
                <a:ea typeface="Rubik"/>
                <a:cs typeface="Rubik"/>
                <a:sym typeface="Rubik"/>
              </a:rPr>
              <a:t>¿Alguna duda con: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ubik"/>
              <a:buAutoNum type="arabicPeriod"/>
            </a:pPr>
            <a:r>
              <a:rPr lang="es" sz="2000">
                <a:latin typeface="Rubik"/>
                <a:ea typeface="Rubik"/>
                <a:cs typeface="Rubik"/>
                <a:sym typeface="Rubik"/>
              </a:rPr>
              <a:t>Notebook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ubik"/>
              <a:buAutoNum type="arabicPeriod"/>
            </a:pPr>
            <a:r>
              <a:rPr lang="es" sz="2000">
                <a:latin typeface="Rubik"/>
                <a:ea typeface="Rubik"/>
                <a:cs typeface="Rubik"/>
                <a:sym typeface="Rubik"/>
              </a:rPr>
              <a:t>Datos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ubik"/>
              <a:buAutoNum type="arabicPeriod"/>
            </a:pPr>
            <a:r>
              <a:rPr lang="es" sz="2000">
                <a:latin typeface="Rubik"/>
                <a:ea typeface="Rubik"/>
                <a:cs typeface="Rubik"/>
                <a:sym typeface="Rubik"/>
              </a:rPr>
              <a:t>Checklist?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65" name="Google Shape;865;p111"/>
          <p:cNvPicPr preferRelativeResize="0"/>
          <p:nvPr/>
        </p:nvPicPr>
        <p:blipFill rotWithShape="1">
          <a:blip r:embed="rId3">
            <a:alphaModFix/>
          </a:blip>
          <a:srcRect b="0" l="3806" r="3815" t="0"/>
          <a:stretch/>
        </p:blipFill>
        <p:spPr>
          <a:xfrm>
            <a:off x="5707425" y="2160550"/>
            <a:ext cx="2605500" cy="2589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DEMO: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¿Cómo preparo mi presentación?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12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871" name="Google Shape;871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872" name="Google Shape;872;p112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Completar Notebooks de la clase pasada y de hoy.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“Transformación de Datos: Scikit-Learn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Terminar Entrega 01 y/o arrancar Entrega 02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5" name="Google Shape;275;p59"/>
          <p:cNvSpPr txBox="1"/>
          <p:nvPr/>
        </p:nvSpPr>
        <p:spPr>
          <a:xfrm>
            <a:off x="921850" y="388775"/>
            <a:ext cx="7500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No pienses la DEMO como evaluación. </a:t>
            </a:r>
            <a:endParaRPr b="1" sz="4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Char char="-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</a:t>
            </a: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practicar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para cuando presentes en el mundo profesional.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Char char="-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</a:t>
            </a: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reflexionar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sobre la práctica.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Char char="-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retroalimentar </a:t>
            </a: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tu perspectiva con otras.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Char char="-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</a:t>
            </a: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compartir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y abrirse para </a:t>
            </a: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mejorar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¡Y es una oportunidad para celebrar los logros!</a:t>
            </a:r>
            <a:endParaRPr b="1"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1" name="Google Shape;281;p60"/>
          <p:cNvPicPr preferRelativeResize="0"/>
          <p:nvPr/>
        </p:nvPicPr>
        <p:blipFill rotWithShape="1">
          <a:blip r:embed="rId3">
            <a:alphaModFix/>
          </a:blip>
          <a:srcRect b="0" l="10748" r="10740" t="0"/>
          <a:stretch/>
        </p:blipFill>
        <p:spPr>
          <a:xfrm>
            <a:off x="5692225" y="2764750"/>
            <a:ext cx="2064600" cy="198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2" name="Google Shape;282;p60"/>
          <p:cNvSpPr txBox="1"/>
          <p:nvPr/>
        </p:nvSpPr>
        <p:spPr>
          <a:xfrm>
            <a:off x="1026950" y="747500"/>
            <a:ext cx="667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9BDE"/>
                </a:solidFill>
                <a:latin typeface="Rubik Medium"/>
                <a:ea typeface="Rubik Medium"/>
                <a:cs typeface="Rubik Medium"/>
                <a:sym typeface="Rubik Medium"/>
              </a:rPr>
              <a:t>LA GUÍA COMPLETA PARA NO ENTRAR EN</a:t>
            </a:r>
            <a:r>
              <a:rPr b="1" lang="es" sz="4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72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PÁNICO</a:t>
            </a:r>
            <a:endParaRPr b="1" sz="72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1"/>
          <p:cNvSpPr txBox="1"/>
          <p:nvPr/>
        </p:nvSpPr>
        <p:spPr>
          <a:xfrm>
            <a:off x="2161900" y="1410550"/>
            <a:ext cx="65979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“Dime lo que puedes hacer y muéstramelo.”</a:t>
            </a:r>
            <a:endParaRPr i="1" sz="4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- Dr. Kwegyir Aggrey</a:t>
            </a:r>
            <a:endParaRPr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8" name="Google Shape;288;p61"/>
          <p:cNvPicPr preferRelativeResize="0"/>
          <p:nvPr/>
        </p:nvPicPr>
        <p:blipFill rotWithShape="1">
          <a:blip r:embed="rId3">
            <a:alphaModFix/>
          </a:blip>
          <a:srcRect b="40957" l="8292" r="6477" t="5328"/>
          <a:stretch/>
        </p:blipFill>
        <p:spPr>
          <a:xfrm>
            <a:off x="617925" y="894825"/>
            <a:ext cx="1396200" cy="1377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